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 id="2147483952" r:id="rId2"/>
    <p:sldMasterId id="2147483983" r:id="rId3"/>
  </p:sldMasterIdLst>
  <p:notesMasterIdLst>
    <p:notesMasterId r:id="rId41"/>
  </p:notesMasterIdLst>
  <p:sldIdLst>
    <p:sldId id="542" r:id="rId4"/>
    <p:sldId id="694" r:id="rId5"/>
    <p:sldId id="696" r:id="rId6"/>
    <p:sldId id="766" r:id="rId7"/>
    <p:sldId id="767" r:id="rId8"/>
    <p:sldId id="768" r:id="rId9"/>
    <p:sldId id="538" r:id="rId10"/>
    <p:sldId id="623" r:id="rId11"/>
    <p:sldId id="770" r:id="rId12"/>
    <p:sldId id="771" r:id="rId13"/>
    <p:sldId id="772" r:id="rId14"/>
    <p:sldId id="773" r:id="rId15"/>
    <p:sldId id="775" r:id="rId16"/>
    <p:sldId id="765" r:id="rId17"/>
    <p:sldId id="699" r:id="rId18"/>
    <p:sldId id="734" r:id="rId19"/>
    <p:sldId id="736" r:id="rId20"/>
    <p:sldId id="738" r:id="rId21"/>
    <p:sldId id="750" r:id="rId22"/>
    <p:sldId id="741" r:id="rId23"/>
    <p:sldId id="742" r:id="rId24"/>
    <p:sldId id="743" r:id="rId25"/>
    <p:sldId id="753" r:id="rId26"/>
    <p:sldId id="752" r:id="rId27"/>
    <p:sldId id="751" r:id="rId28"/>
    <p:sldId id="754" r:id="rId29"/>
    <p:sldId id="744" r:id="rId30"/>
    <p:sldId id="745" r:id="rId31"/>
    <p:sldId id="756" r:id="rId32"/>
    <p:sldId id="758" r:id="rId33"/>
    <p:sldId id="777" r:id="rId34"/>
    <p:sldId id="651" r:id="rId35"/>
    <p:sldId id="654" r:id="rId36"/>
    <p:sldId id="655" r:id="rId37"/>
    <p:sldId id="693" r:id="rId38"/>
    <p:sldId id="661" r:id="rId39"/>
    <p:sldId id="663" r:id="rId40"/>
  </p:sldIdLst>
  <p:sldSz cx="9144000" cy="6858000" type="screen4x3"/>
  <p:notesSz cx="6858000" cy="92964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7B3"/>
    <a:srgbClr val="B1C793"/>
    <a:srgbClr val="832785"/>
    <a:srgbClr val="EFE863"/>
    <a:srgbClr val="F1EB73"/>
    <a:srgbClr val="DBD600"/>
    <a:srgbClr val="99CC00"/>
    <a:srgbClr val="808000"/>
    <a:srgbClr val="CCCC00"/>
    <a:srgbClr val="8A8A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76" autoAdjust="0"/>
    <p:restoredTop sz="94127" autoAdjust="0"/>
  </p:normalViewPr>
  <p:slideViewPr>
    <p:cSldViewPr snapToGrid="0">
      <p:cViewPr>
        <p:scale>
          <a:sx n="100" d="100"/>
          <a:sy n="100" d="100"/>
        </p:scale>
        <p:origin x="1512" y="24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gs" Target="tags/tag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5/18/2020</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dirty="0"/>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990600" y="766763"/>
            <a:ext cx="5118100" cy="3838575"/>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dirty="0"/>
          </a:p>
        </p:txBody>
      </p:sp>
    </p:spTree>
    <p:extLst>
      <p:ext uri="{BB962C8B-B14F-4D97-AF65-F5344CB8AC3E}">
        <p14:creationId xmlns:p14="http://schemas.microsoft.com/office/powerpoint/2010/main" val="403775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dirty="0"/>
          </a:p>
        </p:txBody>
      </p:sp>
    </p:spTree>
    <p:extLst>
      <p:ext uri="{BB962C8B-B14F-4D97-AF65-F5344CB8AC3E}">
        <p14:creationId xmlns:p14="http://schemas.microsoft.com/office/powerpoint/2010/main" val="208671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a:noFill/>
        </p:spPr>
        <p:txBody>
          <a:bodyPr/>
          <a:lstStyle/>
          <a:p>
            <a:fld id="{3FD3B567-8C46-4FE6-9447-CEEAB1203A08}" type="slidenum">
              <a:rPr lang="en-US" smtClean="0"/>
              <a:pPr/>
              <a:t>21</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buFontTx/>
              <a:buNone/>
            </a:pPr>
            <a:endParaRPr lang="en-US" b="1" dirty="0"/>
          </a:p>
        </p:txBody>
      </p:sp>
    </p:spTree>
    <p:extLst>
      <p:ext uri="{BB962C8B-B14F-4D97-AF65-F5344CB8AC3E}">
        <p14:creationId xmlns:p14="http://schemas.microsoft.com/office/powerpoint/2010/main" val="155721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1"/>
          <p:cNvSpPr>
            <a:spLocks noGrp="1" noChangeArrowheads="1"/>
          </p:cNvSpPr>
          <p:nvPr>
            <p:ph type="sldNum" sz="quarter" idx="5"/>
          </p:nvPr>
        </p:nvSpPr>
        <p:spPr>
          <a:noFill/>
        </p:spPr>
        <p:txBody>
          <a:bodyPr/>
          <a:lstStyle/>
          <a:p>
            <a:fld id="{3FD3B567-8C46-4FE6-9447-CEEAB1203A08}" type="slidenum">
              <a:rPr lang="en-US" smtClean="0"/>
              <a:pPr/>
              <a:t>22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a:lnSpc>
                <a:spcPct val="80000"/>
              </a:lnSpc>
              <a:buFontTx/>
              <a:buNone/>
            </a:pPr>
            <a:endParaRPr lang="en-US" b="1" dirty="0"/>
          </a:p>
        </p:txBody>
      </p:sp>
    </p:spTree>
    <p:extLst>
      <p:ext uri="{BB962C8B-B14F-4D97-AF65-F5344CB8AC3E}">
        <p14:creationId xmlns:p14="http://schemas.microsoft.com/office/powerpoint/2010/main" val="427749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90045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72931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02337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dirty="0"/>
          </a:p>
        </p:txBody>
      </p:sp>
    </p:spTree>
    <p:extLst>
      <p:ext uri="{BB962C8B-B14F-4D97-AF65-F5344CB8AC3E}">
        <p14:creationId xmlns:p14="http://schemas.microsoft.com/office/powerpoint/2010/main" val="1152189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dirty="0"/>
          </a:p>
        </p:txBody>
      </p:sp>
    </p:spTree>
    <p:extLst>
      <p:ext uri="{BB962C8B-B14F-4D97-AF65-F5344CB8AC3E}">
        <p14:creationId xmlns:p14="http://schemas.microsoft.com/office/powerpoint/2010/main" val="156592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dirty="0"/>
          </a:p>
        </p:txBody>
      </p:sp>
    </p:spTree>
    <p:extLst>
      <p:ext uri="{BB962C8B-B14F-4D97-AF65-F5344CB8AC3E}">
        <p14:creationId xmlns:p14="http://schemas.microsoft.com/office/powerpoint/2010/main" val="124542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dirty="0"/>
          </a:p>
        </p:txBody>
      </p:sp>
    </p:spTree>
    <p:extLst>
      <p:ext uri="{BB962C8B-B14F-4D97-AF65-F5344CB8AC3E}">
        <p14:creationId xmlns:p14="http://schemas.microsoft.com/office/powerpoint/2010/main" val="497802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Note: </a:t>
            </a:r>
            <a:r>
              <a:rPr lang="en-AU" sz="1200" dirty="0"/>
              <a:t>Switches propagate a broadcast frame out of all its ports except the incoming port of the broadcast frame, but routers do NOT </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dirty="0"/>
          </a:p>
        </p:txBody>
      </p:sp>
    </p:spTree>
    <p:extLst>
      <p:ext uri="{BB962C8B-B14F-4D97-AF65-F5344CB8AC3E}">
        <p14:creationId xmlns:p14="http://schemas.microsoft.com/office/powerpoint/2010/main" val="977175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30</a:t>
            </a:fld>
            <a:endParaRPr lang="en-US" dirty="0"/>
          </a:p>
        </p:txBody>
      </p:sp>
    </p:spTree>
    <p:extLst>
      <p:ext uri="{BB962C8B-B14F-4D97-AF65-F5344CB8AC3E}">
        <p14:creationId xmlns:p14="http://schemas.microsoft.com/office/powerpoint/2010/main" val="4019162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31</a:t>
            </a:fld>
            <a:endParaRPr lang="en-US" dirty="0"/>
          </a:p>
        </p:txBody>
      </p:sp>
    </p:spTree>
    <p:extLst>
      <p:ext uri="{BB962C8B-B14F-4D97-AF65-F5344CB8AC3E}">
        <p14:creationId xmlns:p14="http://schemas.microsoft.com/office/powerpoint/2010/main" val="2824512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32</a:t>
            </a:fld>
            <a:endParaRPr lang="en-US" dirty="0"/>
          </a:p>
        </p:txBody>
      </p:sp>
    </p:spTree>
    <p:extLst>
      <p:ext uri="{BB962C8B-B14F-4D97-AF65-F5344CB8AC3E}">
        <p14:creationId xmlns:p14="http://schemas.microsoft.com/office/powerpoint/2010/main" val="2483568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33</a:t>
            </a:fld>
            <a:endParaRPr lang="en-US" dirty="0"/>
          </a:p>
        </p:txBody>
      </p:sp>
    </p:spTree>
    <p:extLst>
      <p:ext uri="{BB962C8B-B14F-4D97-AF65-F5344CB8AC3E}">
        <p14:creationId xmlns:p14="http://schemas.microsoft.com/office/powerpoint/2010/main" val="1482313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34</a:t>
            </a:fld>
            <a:endParaRPr lang="en-US" dirty="0"/>
          </a:p>
        </p:txBody>
      </p:sp>
    </p:spTree>
    <p:extLst>
      <p:ext uri="{BB962C8B-B14F-4D97-AF65-F5344CB8AC3E}">
        <p14:creationId xmlns:p14="http://schemas.microsoft.com/office/powerpoint/2010/main" val="339393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35</a:t>
            </a:fld>
            <a:endParaRPr lang="en-US" dirty="0"/>
          </a:p>
        </p:txBody>
      </p:sp>
    </p:spTree>
    <p:extLst>
      <p:ext uri="{BB962C8B-B14F-4D97-AF65-F5344CB8AC3E}">
        <p14:creationId xmlns:p14="http://schemas.microsoft.com/office/powerpoint/2010/main" val="12377638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36</a:t>
            </a:fld>
            <a:endParaRPr lang="en-US" dirty="0"/>
          </a:p>
        </p:txBody>
      </p:sp>
    </p:spTree>
    <p:extLst>
      <p:ext uri="{BB962C8B-B14F-4D97-AF65-F5344CB8AC3E}">
        <p14:creationId xmlns:p14="http://schemas.microsoft.com/office/powerpoint/2010/main" val="1758805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37</a:t>
            </a:fld>
            <a:endParaRPr lang="en-US" dirty="0"/>
          </a:p>
        </p:txBody>
      </p:sp>
    </p:spTree>
    <p:extLst>
      <p:ext uri="{BB962C8B-B14F-4D97-AF65-F5344CB8AC3E}">
        <p14:creationId xmlns:p14="http://schemas.microsoft.com/office/powerpoint/2010/main" val="423532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dirty="0"/>
          </a:p>
        </p:txBody>
      </p:sp>
    </p:spTree>
    <p:extLst>
      <p:ext uri="{BB962C8B-B14F-4D97-AF65-F5344CB8AC3E}">
        <p14:creationId xmlns:p14="http://schemas.microsoft.com/office/powerpoint/2010/main" val="4286327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93007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60053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6963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30960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dirty="0"/>
          </a:p>
        </p:txBody>
      </p:sp>
    </p:spTree>
    <p:extLst>
      <p:ext uri="{BB962C8B-B14F-4D97-AF65-F5344CB8AC3E}">
        <p14:creationId xmlns:p14="http://schemas.microsoft.com/office/powerpoint/2010/main" val="376854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dirty="0"/>
          </a:p>
        </p:txBody>
      </p:sp>
    </p:spTree>
    <p:extLst>
      <p:ext uri="{BB962C8B-B14F-4D97-AF65-F5344CB8AC3E}">
        <p14:creationId xmlns:p14="http://schemas.microsoft.com/office/powerpoint/2010/main" val="2918617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a:t>Date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a:t>Click icon to add chart</a:t>
            </a:r>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a:t>Source: Placeholder for Notes Is 12 Points</a:t>
            </a:r>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a:t>Insert photo here</a:t>
            </a: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“Format large quotes using this slide layout. Be sure to cite your source below.”</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dirty="0">
              <a:latin typeface="+mj-lt"/>
            </a:endParaRPr>
          </a:p>
        </p:txBody>
      </p:sp>
    </p:spTree>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dirty="0">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a:t>Insert photo here</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a:t>Photo placeholder</a:t>
            </a:r>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808080"/>
                </a:solidFill>
                <a:latin typeface="+mj-lt"/>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a:t>Full bleed image placeholder</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477931373"/>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601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a:t>Date</a:t>
            </a:r>
          </a:p>
        </p:txBody>
      </p:sp>
    </p:spTree>
    <p:extLst>
      <p:ext uri="{BB962C8B-B14F-4D97-AF65-F5344CB8AC3E}">
        <p14:creationId xmlns:p14="http://schemas.microsoft.com/office/powerpoint/2010/main" val="2465373909"/>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3677982016"/>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defTabSz="814388"/>
            <a:r>
              <a:rPr lang="en-US" sz="600" dirty="0">
                <a:solidFill>
                  <a:srgbClr val="808080"/>
                </a:solidFill>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3518647009"/>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6861011"/>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Click to edit Master title style</a:t>
            </a:r>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884053"/>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229702" y="432215"/>
            <a:ext cx="8588861" cy="838200"/>
          </a:xfrm>
        </p:spPr>
        <p:txBody>
          <a:bodyPr/>
          <a:lstStyle/>
          <a:p>
            <a:r>
              <a:rPr lang="en-US" dirty="0"/>
              <a:t>Click to edit Master title style</a:t>
            </a:r>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718996"/>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84703070"/>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238649"/>
      </p:ext>
    </p:extLst>
  </p:cSld>
  <p:clrMapOvr>
    <a:masterClrMapping/>
  </p:clrMapOvr>
  <p:transition>
    <p:wipe dir="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dirty="0">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043331"/>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a:t>Click icon to add chart</a:t>
            </a:r>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a:t>Source: Placeholder for Notes Is 12 Points</a:t>
            </a:r>
          </a:p>
        </p:txBody>
      </p:sp>
    </p:spTree>
    <p:extLst>
      <p:ext uri="{BB962C8B-B14F-4D97-AF65-F5344CB8AC3E}">
        <p14:creationId xmlns:p14="http://schemas.microsoft.com/office/powerpoint/2010/main" val="1815873713"/>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1096955108"/>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Tree>
    <p:extLst>
      <p:ext uri="{BB962C8B-B14F-4D97-AF65-F5344CB8AC3E}">
        <p14:creationId xmlns:p14="http://schemas.microsoft.com/office/powerpoint/2010/main" val="257699334"/>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“Format large quotes using this slide layout. Be sure to cite your source below.”</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Tree>
    <p:extLst>
      <p:ext uri="{BB962C8B-B14F-4D97-AF65-F5344CB8AC3E}">
        <p14:creationId xmlns:p14="http://schemas.microsoft.com/office/powerpoint/2010/main" val="2532104090"/>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spTree>
    <p:extLst>
      <p:ext uri="{BB962C8B-B14F-4D97-AF65-F5344CB8AC3E}">
        <p14:creationId xmlns:p14="http://schemas.microsoft.com/office/powerpoint/2010/main" val="3091021087"/>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1069187613"/>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a:t>Photo placeholder</a:t>
            </a:r>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808080"/>
                </a:solidFill>
              </a:rPr>
              <a:t>Cisco Public</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extLst>
      <p:ext uri="{BB962C8B-B14F-4D97-AF65-F5344CB8AC3E}">
        <p14:creationId xmlns:p14="http://schemas.microsoft.com/office/powerpoint/2010/main" val="2296259753"/>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a:t>Full bleed image placeholder</a:t>
            </a:r>
          </a:p>
        </p:txBody>
      </p:sp>
    </p:spTree>
    <p:extLst>
      <p:ext uri="{BB962C8B-B14F-4D97-AF65-F5344CB8AC3E}">
        <p14:creationId xmlns:p14="http://schemas.microsoft.com/office/powerpoint/2010/main" val="3492695366"/>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808080"/>
                </a:solidFill>
              </a:rPr>
              <a:t>Cisco Public</a:t>
            </a:r>
          </a:p>
        </p:txBody>
      </p:sp>
      <p:sp>
        <p:nvSpPr>
          <p:cNvPr id="5"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146307184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dirty="0">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3" y="4464066"/>
            <a:ext cx="3657600" cy="384721"/>
          </a:xfrm>
        </p:spPr>
        <p:txBody>
          <a:bodyPr wrap="square">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a:t>Presentation Title Goes Here</a:t>
            </a:r>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a:t>Date</a:t>
            </a:r>
          </a:p>
        </p:txBody>
      </p:sp>
    </p:spTree>
    <p:extLst>
      <p:ext uri="{BB962C8B-B14F-4D97-AF65-F5344CB8AC3E}">
        <p14:creationId xmlns:p14="http://schemas.microsoft.com/office/powerpoint/2010/main" val="425237457"/>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Subtitle 2"/>
          <p:cNvSpPr>
            <a:spLocks noGrp="1"/>
          </p:cNvSpPr>
          <p:nvPr>
            <p:ph type="subTitle" idx="1" hasCustomPrompt="1"/>
          </p:nvPr>
        </p:nvSpPr>
        <p:spPr>
          <a:xfrm>
            <a:off x="236382" y="4464066"/>
            <a:ext cx="3657600" cy="384721"/>
          </a:xfrm>
        </p:spPr>
        <p:txBody>
          <a:bodyPr>
            <a:spAutoFit/>
          </a:bodyPr>
          <a:lstStyle>
            <a:lvl1pPr marL="0" marR="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lang="en-US" sz="2000" kern="1200" dirty="0">
                <a:solidFill>
                  <a:schemeClr val="bg1"/>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95000"/>
              </a:lnSpc>
              <a:spcBef>
                <a:spcPct val="20000"/>
              </a:spcBef>
              <a:spcAft>
                <a:spcPts val="0"/>
              </a:spcAft>
              <a:buClr>
                <a:srgbClr val="92D050"/>
              </a:buClr>
              <a:buSzPct val="90000"/>
              <a:buFont typeface="Arial" pitchFamily="34" charset="0"/>
              <a:buNone/>
              <a:tabLst/>
              <a:defRPr/>
            </a:pPr>
            <a:r>
              <a:rPr lang="en-US" dirty="0"/>
              <a:t>Speaker Name</a:t>
            </a:r>
          </a:p>
        </p:txBody>
      </p:sp>
      <p:sp>
        <p:nvSpPr>
          <p:cNvPr id="50" name="Title 1"/>
          <p:cNvSpPr>
            <a:spLocks noGrp="1"/>
          </p:cNvSpPr>
          <p:nvPr>
            <p:ph type="ctrTitle" hasCustomPrompt="1"/>
          </p:nvPr>
        </p:nvSpPr>
        <p:spPr>
          <a:xfrm>
            <a:off x="221393" y="1248229"/>
            <a:ext cx="8112125"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itchFamily="34" charset="0"/>
              </a:defRPr>
            </a:lvl1pPr>
          </a:lstStyle>
          <a:p>
            <a:r>
              <a:rPr lang="en-US" dirty="0"/>
              <a:t>Presentation Title Goes Here</a:t>
            </a:r>
          </a:p>
        </p:txBody>
      </p:sp>
      <p:pic>
        <p:nvPicPr>
          <p:cNvPr id="44"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912068" y="330200"/>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3"/>
          <p:cNvSpPr>
            <a:spLocks noGrp="1"/>
          </p:cNvSpPr>
          <p:nvPr>
            <p:ph type="body" sz="quarter" idx="10" hasCustomPrompt="1"/>
          </p:nvPr>
        </p:nvSpPr>
        <p:spPr>
          <a:xfrm>
            <a:off x="236383" y="4862154"/>
            <a:ext cx="3657600" cy="355482"/>
          </a:xfrm>
        </p:spPr>
        <p:txBody>
          <a:bodyPr wrap="square">
            <a:spAutoFit/>
          </a:bodyPr>
          <a:lstStyle>
            <a:lvl1pPr marL="0" indent="0">
              <a:buFontTx/>
              <a:buNone/>
              <a:defRPr sz="1800">
                <a:solidFill>
                  <a:schemeClr val="bg1"/>
                </a:solidFill>
              </a:defRPr>
            </a:lvl1pPr>
          </a:lstStyle>
          <a:p>
            <a:pPr lvl="0"/>
            <a:r>
              <a:rPr lang="en-US" dirty="0"/>
              <a:t>Speaker Title</a:t>
            </a:r>
          </a:p>
        </p:txBody>
      </p:sp>
      <p:sp>
        <p:nvSpPr>
          <p:cNvPr id="8" name="Text Placeholder 5"/>
          <p:cNvSpPr>
            <a:spLocks noGrp="1"/>
          </p:cNvSpPr>
          <p:nvPr>
            <p:ph type="body" sz="quarter" idx="11" hasCustomPrompt="1"/>
          </p:nvPr>
        </p:nvSpPr>
        <p:spPr>
          <a:xfrm>
            <a:off x="236382" y="5231003"/>
            <a:ext cx="3657600" cy="297004"/>
          </a:xfrm>
        </p:spPr>
        <p:txBody>
          <a:bodyPr>
            <a:spAutoFit/>
          </a:bodyPr>
          <a:lstStyle>
            <a:lvl1pPr marL="0" indent="0">
              <a:buFontTx/>
              <a:buNone/>
              <a:defRPr sz="1400">
                <a:solidFill>
                  <a:schemeClr val="bg1"/>
                </a:solidFill>
              </a:defRPr>
            </a:lvl1pPr>
          </a:lstStyle>
          <a:p>
            <a:pPr lvl="0"/>
            <a:r>
              <a:rPr lang="en-US" dirty="0"/>
              <a:t>Date</a:t>
            </a:r>
          </a:p>
        </p:txBody>
      </p:sp>
    </p:spTree>
    <p:extLst>
      <p:ext uri="{BB962C8B-B14F-4D97-AF65-F5344CB8AC3E}">
        <p14:creationId xmlns:p14="http://schemas.microsoft.com/office/powerpoint/2010/main" val="1642568933"/>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a:t>Date</a:t>
            </a:r>
          </a:p>
        </p:txBody>
      </p:sp>
    </p:spTree>
    <p:extLst>
      <p:ext uri="{BB962C8B-B14F-4D97-AF65-F5344CB8AC3E}">
        <p14:creationId xmlns:p14="http://schemas.microsoft.com/office/powerpoint/2010/main" val="900734682"/>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3494796673"/>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4031243861"/>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752356178"/>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4123125513"/>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0640824"/>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Click to edit Master title style</a:t>
            </a:r>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2416692"/>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229702" y="432215"/>
            <a:ext cx="8588861" cy="838200"/>
          </a:xfrm>
        </p:spPr>
        <p:txBody>
          <a:bodyPr/>
          <a:lstStyle/>
          <a:p>
            <a:r>
              <a:rPr lang="en-US" dirty="0"/>
              <a:t>Click to edit Master title style</a:t>
            </a:r>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34493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dirty="0">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dirty="0">
              <a:latin typeface="+mj-lt"/>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34607763"/>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275222"/>
      </p:ext>
    </p:extLst>
  </p:cSld>
  <p:clrMapOvr>
    <a:masterClrMapping/>
  </p:clrMapOvr>
  <p:transition>
    <p:wipe dir="r"/>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266408"/>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a:t>Click icon to add chart</a:t>
            </a:r>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a:t>Source: Placeholder for Notes Is 12 Points</a:t>
            </a:r>
          </a:p>
        </p:txBody>
      </p:sp>
    </p:spTree>
    <p:extLst>
      <p:ext uri="{BB962C8B-B14F-4D97-AF65-F5344CB8AC3E}">
        <p14:creationId xmlns:p14="http://schemas.microsoft.com/office/powerpoint/2010/main" val="1866499519"/>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3940282055"/>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Tree>
    <p:extLst>
      <p:ext uri="{BB962C8B-B14F-4D97-AF65-F5344CB8AC3E}">
        <p14:creationId xmlns:p14="http://schemas.microsoft.com/office/powerpoint/2010/main" val="784690236"/>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“Format large quotes using this slide layout. Be sure to cite your source below.”</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extLst>
      <p:ext uri="{BB962C8B-B14F-4D97-AF65-F5344CB8AC3E}">
        <p14:creationId xmlns:p14="http://schemas.microsoft.com/office/powerpoint/2010/main" val="3043268158"/>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237744" y="484632"/>
            <a:ext cx="8755128" cy="4372131"/>
          </a:xfrm>
        </p:spPr>
        <p:txBody>
          <a:bodyPr anchor="b" anchorCtr="0"/>
          <a:lstStyle>
            <a:lvl1pPr marL="228600" indent="-228600">
              <a:buFont typeface="Arial" pitchFamily="34" charset="0"/>
              <a:buChar char="“"/>
              <a:defRPr sz="6000" spc="-200" baseline="0">
                <a:solidFill>
                  <a:schemeClr val="bg1"/>
                </a:solidFill>
                <a:latin typeface="+mj-lt"/>
              </a:defRPr>
            </a:lvl1pPr>
          </a:lstStyle>
          <a:p>
            <a:r>
              <a:rPr lang="en-US" dirty="0"/>
              <a:t>Format large quotes using this slide layout. Be sure to cite your source below.”</a:t>
            </a:r>
          </a:p>
        </p:txBody>
      </p:sp>
      <p:sp>
        <p:nvSpPr>
          <p:cNvPr id="28" name="Rectangle 5"/>
          <p:cNvSpPr>
            <a:spLocks noChangeArrowheads="1"/>
          </p:cNvSpPr>
          <p:nvPr/>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Public</a:t>
            </a:r>
          </a:p>
        </p:txBody>
      </p:sp>
      <p:sp>
        <p:nvSpPr>
          <p:cNvPr id="7" name="Text Placeholder 4"/>
          <p:cNvSpPr>
            <a:spLocks noGrp="1"/>
          </p:cNvSpPr>
          <p:nvPr>
            <p:ph type="body" sz="quarter" idx="11" hasCustomPrompt="1"/>
          </p:nvPr>
        </p:nvSpPr>
        <p:spPr>
          <a:xfrm>
            <a:off x="460248" y="5358903"/>
            <a:ext cx="8574685"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Source</a:t>
            </a:r>
          </a:p>
        </p:txBody>
      </p:sp>
      <p:sp>
        <p:nvSpPr>
          <p:cNvPr id="21"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FFFFFF"/>
                </a:solidFill>
                <a:latin typeface="+mj-lt"/>
              </a:rPr>
              <a:t>© 2013 Cisco and/or its affiliates. All rights reserved.</a:t>
            </a:r>
          </a:p>
        </p:txBody>
      </p:sp>
      <p:sp>
        <p:nvSpPr>
          <p:cNvPr id="2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2932261942"/>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spTree>
    <p:extLst>
      <p:ext uri="{BB962C8B-B14F-4D97-AF65-F5344CB8AC3E}">
        <p14:creationId xmlns:p14="http://schemas.microsoft.com/office/powerpoint/2010/main" val="559811991"/>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1924434607"/>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548096"/>
      </p:ext>
    </p:extLst>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9" name="Rectangle 28"/>
          <p:cNvSpPr/>
          <p:nvPr/>
        </p:nvSpPr>
        <p:spPr>
          <a:xfrm>
            <a:off x="1891875" y="795528"/>
            <a:ext cx="5349240"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userDrawn="1"/>
        </p:nvSpPr>
        <p:spPr>
          <a:xfrm>
            <a:off x="1891874" y="4794352"/>
            <a:ext cx="5347552"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1900238" y="795528"/>
            <a:ext cx="5329238" cy="4005072"/>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a:t>Insert photo here</a:t>
            </a:r>
          </a:p>
        </p:txBody>
      </p:sp>
      <p:sp>
        <p:nvSpPr>
          <p:cNvPr id="11" name="Title 10"/>
          <p:cNvSpPr>
            <a:spLocks noGrp="1"/>
          </p:cNvSpPr>
          <p:nvPr>
            <p:ph type="title"/>
          </p:nvPr>
        </p:nvSpPr>
        <p:spPr>
          <a:xfrm>
            <a:off x="2065871" y="4873438"/>
            <a:ext cx="5074070" cy="838200"/>
          </a:xfrm>
        </p:spPr>
        <p:txBody>
          <a:bodyPr anchor="ctr"/>
          <a:lstStyle>
            <a:lvl1pPr>
              <a:defRPr sz="2600">
                <a:latin typeface="+mj-lt"/>
              </a:defRPr>
            </a:lvl1pPr>
          </a:lstStyle>
          <a:p>
            <a:r>
              <a:rPr lang="en-US"/>
              <a:t>Click to edit Master title style</a:t>
            </a:r>
            <a:endParaRPr lang="en-US" dirty="0"/>
          </a:p>
        </p:txBody>
      </p:sp>
      <p:sp>
        <p:nvSpPr>
          <p:cNvPr id="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FFFFFF"/>
                </a:solidFill>
                <a:latin typeface="+mj-lt"/>
              </a:rPr>
              <a:t>© 2013 Cisco and/or its affiliates. All rights reserved.</a:t>
            </a: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4014088323"/>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2" name="Rectangle 31"/>
          <p:cNvSpPr/>
          <p:nvPr/>
        </p:nvSpPr>
        <p:spPr>
          <a:xfrm>
            <a:off x="338328" y="310896"/>
            <a:ext cx="3273552"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38328" y="310896"/>
            <a:ext cx="3273552" cy="2459736"/>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9" name="Title 8"/>
          <p:cNvSpPr>
            <a:spLocks noGrp="1"/>
          </p:cNvSpPr>
          <p:nvPr>
            <p:ph type="title" hasCustomPrompt="1"/>
          </p:nvPr>
        </p:nvSpPr>
        <p:spPr>
          <a:xfrm>
            <a:off x="229703" y="3429000"/>
            <a:ext cx="7009298"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tabLst/>
              <a:defRPr sz="5400">
                <a:solidFill>
                  <a:schemeClr val="bg1"/>
                </a:solidFill>
                <a:latin typeface="+mj-lt"/>
              </a:defRPr>
            </a:lvl1pPr>
          </a:lstStyle>
          <a:p>
            <a:r>
              <a:rPr lang="en-US" dirty="0"/>
              <a:t>Large photo </a:t>
            </a:r>
            <a:br>
              <a:rPr lang="en-US" dirty="0"/>
            </a:br>
            <a:r>
              <a:rPr lang="en-US" dirty="0"/>
              <a:t>caption here.</a:t>
            </a:r>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FFFFFF"/>
                </a:solidFill>
                <a:latin typeface="+mj-lt"/>
              </a:rPr>
              <a:t>© 2013 Cisco and/or its affiliates. All rights reserved.</a:t>
            </a: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671988337"/>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0" name="Rectangle 39"/>
          <p:cNvSpPr/>
          <p:nvPr/>
        </p:nvSpPr>
        <p:spPr>
          <a:xfrm>
            <a:off x="4992624" y="859536"/>
            <a:ext cx="3630168"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4992624" y="859536"/>
            <a:ext cx="3630168"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a:t>Insert photo here</a:t>
            </a:r>
          </a:p>
        </p:txBody>
      </p:sp>
      <p:sp>
        <p:nvSpPr>
          <p:cNvPr id="9" name="Title 8"/>
          <p:cNvSpPr>
            <a:spLocks noGrp="1"/>
          </p:cNvSpPr>
          <p:nvPr>
            <p:ph type="title"/>
          </p:nvPr>
        </p:nvSpPr>
        <p:spPr>
          <a:xfrm>
            <a:off x="229703" y="728972"/>
            <a:ext cx="4349918" cy="1089529"/>
          </a:xfrm>
        </p:spPr>
        <p:txBody>
          <a:bodyPr anchor="t">
            <a:spAutoFit/>
          </a:bodyPr>
          <a:lstStyle>
            <a:lvl1pPr>
              <a:lnSpc>
                <a:spcPct val="90000"/>
              </a:lnSpc>
              <a:defRPr>
                <a:solidFill>
                  <a:schemeClr val="bg1"/>
                </a:solidFill>
                <a:latin typeface="+mj-lt"/>
              </a:defRPr>
            </a:lvl1pPr>
          </a:lstStyle>
          <a:p>
            <a:r>
              <a:rPr lang="en-US"/>
              <a:t>Click to edit Master title style</a:t>
            </a:r>
            <a:endParaRPr lang="en-US" dirty="0"/>
          </a:p>
        </p:txBody>
      </p:sp>
      <p:sp>
        <p:nvSpPr>
          <p:cNvPr id="7"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FFFFFF"/>
                </a:solidFill>
                <a:latin typeface="+mj-lt"/>
              </a:rPr>
              <a:t>© 2013 Cisco and/or its affiliates. All rights reserved.</a:t>
            </a:r>
          </a:p>
        </p:txBody>
      </p:sp>
      <p:sp>
        <p:nvSpPr>
          <p:cNvPr id="1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2544732048"/>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8" name="Rectangle 47"/>
          <p:cNvSpPr/>
          <p:nvPr/>
        </p:nvSpPr>
        <p:spPr>
          <a:xfrm>
            <a:off x="3668713" y="311149"/>
            <a:ext cx="326813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Picture Placeholder 25"/>
          <p:cNvSpPr>
            <a:spLocks noGrp="1"/>
          </p:cNvSpPr>
          <p:nvPr>
            <p:ph type="pic" sz="quarter" idx="11" hasCustomPrompt="1"/>
          </p:nvPr>
        </p:nvSpPr>
        <p:spPr>
          <a:xfrm>
            <a:off x="3668989" y="311149"/>
            <a:ext cx="326786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29" name="Rectangle 28"/>
          <p:cNvSpPr/>
          <p:nvPr/>
        </p:nvSpPr>
        <p:spPr>
          <a:xfrm>
            <a:off x="334963" y="311149"/>
            <a:ext cx="3258612"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Picture Placeholder 25"/>
          <p:cNvSpPr>
            <a:spLocks noGrp="1"/>
          </p:cNvSpPr>
          <p:nvPr>
            <p:ph type="pic" sz="quarter" idx="10" hasCustomPrompt="1"/>
          </p:nvPr>
        </p:nvSpPr>
        <p:spPr>
          <a:xfrm>
            <a:off x="320824" y="311149"/>
            <a:ext cx="3272751"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50" name="Rectangle 49"/>
          <p:cNvSpPr/>
          <p:nvPr/>
        </p:nvSpPr>
        <p:spPr>
          <a:xfrm>
            <a:off x="7011988" y="311149"/>
            <a:ext cx="1806574"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Picture Placeholder 25"/>
          <p:cNvSpPr>
            <a:spLocks noGrp="1"/>
          </p:cNvSpPr>
          <p:nvPr>
            <p:ph type="pic" sz="quarter" idx="12" hasCustomPrompt="1"/>
          </p:nvPr>
        </p:nvSpPr>
        <p:spPr>
          <a:xfrm>
            <a:off x="7011988" y="311149"/>
            <a:ext cx="1806573"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52" name="Rectangle 51"/>
          <p:cNvSpPr/>
          <p:nvPr/>
        </p:nvSpPr>
        <p:spPr>
          <a:xfrm>
            <a:off x="334963" y="3028951"/>
            <a:ext cx="250196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Picture Placeholder 25"/>
          <p:cNvSpPr>
            <a:spLocks noGrp="1"/>
          </p:cNvSpPr>
          <p:nvPr>
            <p:ph type="pic" sz="quarter" idx="13" hasCustomPrompt="1"/>
          </p:nvPr>
        </p:nvSpPr>
        <p:spPr>
          <a:xfrm>
            <a:off x="320824" y="3028951"/>
            <a:ext cx="2516104"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54" name="Rectangle 53"/>
          <p:cNvSpPr/>
          <p:nvPr/>
        </p:nvSpPr>
        <p:spPr>
          <a:xfrm>
            <a:off x="2911476" y="3028951"/>
            <a:ext cx="4025374"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Picture Placeholder 25"/>
          <p:cNvSpPr>
            <a:spLocks noGrp="1"/>
          </p:cNvSpPr>
          <p:nvPr>
            <p:ph type="pic" sz="quarter" idx="14" hasCustomPrompt="1"/>
          </p:nvPr>
        </p:nvSpPr>
        <p:spPr>
          <a:xfrm>
            <a:off x="2908334" y="3028951"/>
            <a:ext cx="402851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56" name="Rectangle 55"/>
          <p:cNvSpPr/>
          <p:nvPr/>
        </p:nvSpPr>
        <p:spPr>
          <a:xfrm>
            <a:off x="7011988" y="1683657"/>
            <a:ext cx="1806574"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Picture Placeholder 25"/>
          <p:cNvSpPr>
            <a:spLocks noGrp="1"/>
          </p:cNvSpPr>
          <p:nvPr>
            <p:ph type="pic" sz="quarter" idx="15" hasCustomPrompt="1"/>
          </p:nvPr>
        </p:nvSpPr>
        <p:spPr>
          <a:xfrm>
            <a:off x="7011988" y="1676400"/>
            <a:ext cx="1806573"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58" name="Rectangle 57"/>
          <p:cNvSpPr/>
          <p:nvPr/>
        </p:nvSpPr>
        <p:spPr>
          <a:xfrm>
            <a:off x="7011988" y="5182960"/>
            <a:ext cx="1806574"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Picture Placeholder 25"/>
          <p:cNvSpPr>
            <a:spLocks noGrp="1"/>
          </p:cNvSpPr>
          <p:nvPr>
            <p:ph type="pic" sz="quarter" idx="16" hasCustomPrompt="1"/>
          </p:nvPr>
        </p:nvSpPr>
        <p:spPr>
          <a:xfrm>
            <a:off x="7011988" y="5182960"/>
            <a:ext cx="1806573"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bg1"/>
                </a:solidFill>
                <a:latin typeface="+mj-lt"/>
                <a:ea typeface="+mn-ea"/>
                <a:cs typeface="+mn-cs"/>
              </a:defRPr>
            </a:lvl1pPr>
          </a:lstStyle>
          <a:p>
            <a:r>
              <a:rPr lang="en-US" dirty="0"/>
              <a:t>Insert photo here</a:t>
            </a:r>
          </a:p>
        </p:txBody>
      </p:sp>
      <p:sp>
        <p:nvSpPr>
          <p:cNvPr id="18" name="Rectangle 5"/>
          <p:cNvSpPr>
            <a:spLocks noChangeArrowheads="1"/>
          </p:cNvSpPr>
          <p:nvPr userDrawn="1"/>
        </p:nvSpPr>
        <p:spPr bwMode="ltGray">
          <a:xfrm>
            <a:off x="7762659" y="6584513"/>
            <a:ext cx="812991" cy="175257"/>
          </a:xfrm>
          <a:prstGeom prst="rect">
            <a:avLst/>
          </a:prstGeom>
          <a:noFill/>
          <a:ln w="9525">
            <a:noFill/>
            <a:miter lim="800000"/>
            <a:headEnd/>
            <a:tailEnd/>
          </a:ln>
          <a:effectLst/>
        </p:spPr>
        <p:txBody>
          <a:bodyPr wrap="square" lIns="82124" tIns="41061" rIns="82124" bIns="41061" anchor="b">
            <a:spAutoFit/>
          </a:bodyPr>
          <a:lstStyle/>
          <a:p>
            <a:pPr algn="r" defTabSz="814388">
              <a:lnSpc>
                <a:spcPct val="100000"/>
              </a:lnSpc>
            </a:pPr>
            <a:r>
              <a:rPr lang="en-US" sz="600" dirty="0">
                <a:solidFill>
                  <a:schemeClr val="bg1"/>
                </a:solidFill>
                <a:latin typeface="+mj-lt"/>
              </a:rPr>
              <a:t>Cisco Public</a:t>
            </a:r>
          </a:p>
        </p:txBody>
      </p:sp>
      <p:sp>
        <p:nvSpPr>
          <p:cNvPr id="2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FFFFFF"/>
                </a:solidFill>
                <a:latin typeface="+mj-lt"/>
              </a:rPr>
              <a:t>© 2013 Cisco and/or its affiliates. All rights reserved.</a:t>
            </a:r>
          </a:p>
        </p:txBody>
      </p:sp>
      <p:sp>
        <p:nvSpPr>
          <p:cNvPr id="21"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1"/>
                </a:solidFill>
                <a:latin typeface="+mj-lt"/>
              </a:rPr>
              <a:pPr algn="r" defTabSz="814388">
                <a:lnSpc>
                  <a:spcPct val="100000"/>
                </a:lnSpc>
              </a:pPr>
              <a:t>‹#›</a:t>
            </a:fld>
            <a:endParaRPr lang="en-US" sz="600" dirty="0">
              <a:solidFill>
                <a:schemeClr val="bg1"/>
              </a:solidFill>
              <a:latin typeface="+mj-lt"/>
            </a:endParaRPr>
          </a:p>
        </p:txBody>
      </p:sp>
    </p:spTree>
    <p:extLst>
      <p:ext uri="{BB962C8B-B14F-4D97-AF65-F5344CB8AC3E}">
        <p14:creationId xmlns:p14="http://schemas.microsoft.com/office/powerpoint/2010/main" val="3057891047"/>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a:t>Photo placeholder</a:t>
            </a:r>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marL="0" algn="r"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rgbClr val="808080"/>
                </a:solidFill>
                <a:latin typeface="+mj-lt"/>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extLst>
      <p:ext uri="{BB962C8B-B14F-4D97-AF65-F5344CB8AC3E}">
        <p14:creationId xmlns:p14="http://schemas.microsoft.com/office/powerpoint/2010/main" val="1778340753"/>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a:t>Full bleed image placeholder</a:t>
            </a:r>
          </a:p>
        </p:txBody>
      </p:sp>
    </p:spTree>
    <p:extLst>
      <p:ext uri="{BB962C8B-B14F-4D97-AF65-F5344CB8AC3E}">
        <p14:creationId xmlns:p14="http://schemas.microsoft.com/office/powerpoint/2010/main" val="2046760128"/>
      </p:ext>
    </p:extLst>
  </p:cSld>
  <p:clrMapOvr>
    <a:masterClrMapping/>
  </p:clrMapOvr>
  <p:transition>
    <p:wipe dir="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1" name="Media Placeholder 20"/>
          <p:cNvSpPr>
            <a:spLocks noGrp="1"/>
          </p:cNvSpPr>
          <p:nvPr>
            <p:ph type="media" sz="quarter" idx="10" hasCustomPrompt="1"/>
          </p:nvPr>
        </p:nvSpPr>
        <p:spPr>
          <a:xfrm>
            <a:off x="2642616" y="777240"/>
            <a:ext cx="5897880"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1800" kern="1200">
                <a:solidFill>
                  <a:schemeClr val="lt1"/>
                </a:solidFill>
                <a:latin typeface="+mj-lt"/>
                <a:ea typeface="+mn-ea"/>
                <a:cs typeface="+mn-cs"/>
              </a:defRPr>
            </a:lvl1pPr>
          </a:lstStyle>
          <a:p>
            <a:r>
              <a:rPr lang="en-US" dirty="0"/>
              <a:t>Click icon to add video</a:t>
            </a:r>
          </a:p>
        </p:txBody>
      </p:sp>
      <p:pic>
        <p:nvPicPr>
          <p:cNvPr id="2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26148" y="6042098"/>
            <a:ext cx="2889136" cy="480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798729"/>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Tree>
    <p:extLst>
      <p:ext uri="{BB962C8B-B14F-4D97-AF65-F5344CB8AC3E}">
        <p14:creationId xmlns:p14="http://schemas.microsoft.com/office/powerpoint/2010/main" val="1622098471"/>
      </p:ext>
    </p:extLst>
  </p:cSld>
  <p:clrMapOvr>
    <a:masterClrMapping/>
  </p:clrMapOvr>
  <p:transition>
    <p:wipe dir="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51174344"/>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3280443944"/>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Click to edit Master title style</a:t>
            </a:r>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20" name="Rectangle 19"/>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21" name="Freeform 20"/>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2" name="Freeform 21"/>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3" name="Freeform 22"/>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24" name="Freeform 23"/>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5" name="Freeform 24"/>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6" name="Freeform 25"/>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7" name="Freeform 26"/>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8" name="Freeform 27"/>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29" name="Freeform 28"/>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0" name="Freeform 29"/>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1" name="Freeform 30"/>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2" name="Freeform 31"/>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33" name="Freeform 32"/>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31749875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00"/>
                                        <p:tgtEl>
                                          <p:spTgt spid="25"/>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700"/>
                                        <p:tgtEl>
                                          <p:spTgt spid="27"/>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700"/>
                                        <p:tgtEl>
                                          <p:spTgt spid="31"/>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00"/>
                                        <p:tgtEl>
                                          <p:spTgt spid="33"/>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700"/>
                                        <p:tgtEl>
                                          <p:spTgt spid="26"/>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00"/>
                                        <p:tgtEl>
                                          <p:spTgt spid="28"/>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00"/>
                                        <p:tgtEl>
                                          <p:spTgt spid="30"/>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00"/>
                                        <p:tgtEl>
                                          <p:spTgt spid="32"/>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25"/>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27"/>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2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3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33"/>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26"/>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28"/>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3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32"/>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700"/>
                                        <p:tgtEl>
                                          <p:spTgt spid="22"/>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00"/>
                                        <p:tgtEl>
                                          <p:spTgt spid="20"/>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700"/>
                                        <p:tgtEl>
                                          <p:spTgt spid="24"/>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700"/>
                                        <p:tgtEl>
                                          <p:spTgt spid="2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87" y="-1587"/>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a:solidFill>
                  <a:srgbClr val="FFFFFF"/>
                </a:solidFill>
                <a:latin typeface="+mj-lt"/>
              </a:rPr>
              <a:t>Thank you.</a:t>
            </a: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500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4" name="Rectangle 3"/>
          <p:cNvSpPr>
            <a:spLocks noChangeArrowheads="1"/>
          </p:cNvSpPr>
          <p:nvPr/>
        </p:nvSpPr>
        <p:spPr bwMode="black">
          <a:xfrm>
            <a:off x="4373702" y="5844550"/>
            <a:ext cx="41443" cy="157016"/>
          </a:xfrm>
          <a:prstGeom prst="rect">
            <a:avLst/>
          </a:prstGeom>
          <a:solidFill>
            <a:schemeClr val="bg1"/>
          </a:solidFill>
          <a:ln w="9525">
            <a:noFill/>
            <a:miter lim="800000"/>
            <a:headEnd/>
            <a:tailEnd/>
          </a:ln>
        </p:spPr>
        <p:txBody>
          <a:bodyPr/>
          <a:lstStyle/>
          <a:p>
            <a:endParaRPr lang="en-US">
              <a:solidFill>
                <a:srgbClr val="0096D6"/>
              </a:solidFill>
              <a:latin typeface="+mj-lt"/>
            </a:endParaRPr>
          </a:p>
        </p:txBody>
      </p:sp>
      <p:sp>
        <p:nvSpPr>
          <p:cNvPr id="5" name="Freeform 4"/>
          <p:cNvSpPr>
            <a:spLocks/>
          </p:cNvSpPr>
          <p:nvPr/>
        </p:nvSpPr>
        <p:spPr bwMode="black">
          <a:xfrm>
            <a:off x="4615130"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6" name="Freeform 5"/>
          <p:cNvSpPr>
            <a:spLocks/>
          </p:cNvSpPr>
          <p:nvPr/>
        </p:nvSpPr>
        <p:spPr bwMode="black">
          <a:xfrm>
            <a:off x="4200221"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7" name="Freeform 6"/>
          <p:cNvSpPr>
            <a:spLocks noEditPoints="1"/>
          </p:cNvSpPr>
          <p:nvPr userDrawn="1"/>
        </p:nvSpPr>
        <p:spPr bwMode="black">
          <a:xfrm>
            <a:off x="4778491"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endParaRPr lang="en-US">
              <a:solidFill>
                <a:srgbClr val="0096D6"/>
              </a:solidFill>
              <a:latin typeface="+mj-lt"/>
            </a:endParaRPr>
          </a:p>
        </p:txBody>
      </p:sp>
      <p:sp>
        <p:nvSpPr>
          <p:cNvPr id="8" name="Freeform 7"/>
          <p:cNvSpPr>
            <a:spLocks/>
          </p:cNvSpPr>
          <p:nvPr/>
        </p:nvSpPr>
        <p:spPr bwMode="black">
          <a:xfrm>
            <a:off x="4468634"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9" name="Freeform 8"/>
          <p:cNvSpPr>
            <a:spLocks/>
          </p:cNvSpPr>
          <p:nvPr/>
        </p:nvSpPr>
        <p:spPr bwMode="black">
          <a:xfrm>
            <a:off x="4117817"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0" name="Freeform 9"/>
          <p:cNvSpPr>
            <a:spLocks/>
          </p:cNvSpPr>
          <p:nvPr/>
        </p:nvSpPr>
        <p:spPr bwMode="black">
          <a:xfrm>
            <a:off x="4227206"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1" name="Freeform 10"/>
          <p:cNvSpPr>
            <a:spLocks/>
          </p:cNvSpPr>
          <p:nvPr/>
        </p:nvSpPr>
        <p:spPr bwMode="black">
          <a:xfrm>
            <a:off x="4334669"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2" name="Freeform 11"/>
          <p:cNvSpPr>
            <a:spLocks/>
          </p:cNvSpPr>
          <p:nvPr/>
        </p:nvSpPr>
        <p:spPr bwMode="black">
          <a:xfrm>
            <a:off x="4444058"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4" name="Freeform 13"/>
          <p:cNvSpPr>
            <a:spLocks/>
          </p:cNvSpPr>
          <p:nvPr/>
        </p:nvSpPr>
        <p:spPr bwMode="black">
          <a:xfrm>
            <a:off x="4551038"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5" name="Freeform 14"/>
          <p:cNvSpPr>
            <a:spLocks/>
          </p:cNvSpPr>
          <p:nvPr/>
        </p:nvSpPr>
        <p:spPr bwMode="black">
          <a:xfrm>
            <a:off x="4660428"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6" name="Freeform 15"/>
          <p:cNvSpPr>
            <a:spLocks/>
          </p:cNvSpPr>
          <p:nvPr/>
        </p:nvSpPr>
        <p:spPr bwMode="black">
          <a:xfrm>
            <a:off x="4769818"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7" name="Freeform 16"/>
          <p:cNvSpPr>
            <a:spLocks/>
          </p:cNvSpPr>
          <p:nvPr/>
        </p:nvSpPr>
        <p:spPr bwMode="black">
          <a:xfrm>
            <a:off x="4877279"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endParaRPr lang="en-US">
              <a:solidFill>
                <a:srgbClr val="0096D6"/>
              </a:solidFill>
              <a:latin typeface="+mj-lt"/>
            </a:endParaRPr>
          </a:p>
        </p:txBody>
      </p:sp>
      <p:sp>
        <p:nvSpPr>
          <p:cNvPr id="18" name="Freeform 17"/>
          <p:cNvSpPr>
            <a:spLocks/>
          </p:cNvSpPr>
          <p:nvPr/>
        </p:nvSpPr>
        <p:spPr bwMode="black">
          <a:xfrm>
            <a:off x="4986669"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endParaRPr lang="en-US">
              <a:solidFill>
                <a:srgbClr val="0096D6"/>
              </a:solidFill>
              <a:latin typeface="+mj-lt"/>
            </a:endParaRPr>
          </a:p>
        </p:txBody>
      </p:sp>
    </p:spTree>
    <p:extLst>
      <p:ext uri="{BB962C8B-B14F-4D97-AF65-F5344CB8AC3E}">
        <p14:creationId xmlns:p14="http://schemas.microsoft.com/office/powerpoint/2010/main" val="33038564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00"/>
                                        <p:tgtEl>
                                          <p:spTgt spid="16"/>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00"/>
                                        <p:tgtEl>
                                          <p:spTgt spid="18"/>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00"/>
                                        <p:tgtEl>
                                          <p:spTgt spid="1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700"/>
                                        <p:tgtEl>
                                          <p:spTgt spid="1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700"/>
                                        <p:tgtEl>
                                          <p:spTgt spid="15"/>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00"/>
                                        <p:tgtEl>
                                          <p:spTgt spid="17"/>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1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14"/>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16"/>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18"/>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1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1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15"/>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17"/>
                                        </p:tgtEl>
                                        <p:attrNameLst>
                                          <p:attrName>ppt_x</p:attrName>
                                          <p:attrName>ppt_y</p:attrName>
                                        </p:attrNameLst>
                                      </p:cBhvr>
                                      <p:rCtr x="0" y="-12"/>
                                    </p:animMotion>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700"/>
                                        <p:tgtEl>
                                          <p:spTgt spid="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700"/>
                                        <p:tgtEl>
                                          <p:spTgt spid="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00"/>
                                        <p:tgtEl>
                                          <p:spTgt spid="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700"/>
                                        <p:tgtEl>
                                          <p:spTgt spid="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4" name="TextBox 33"/>
          <p:cNvSpPr txBox="1"/>
          <p:nvPr userDrawn="1"/>
        </p:nvSpPr>
        <p:spPr>
          <a:xfrm>
            <a:off x="644691" y="3060488"/>
            <a:ext cx="2437270" cy="646331"/>
          </a:xfrm>
          <a:prstGeom prst="rect">
            <a:avLst/>
          </a:prstGeom>
          <a:noFill/>
        </p:spPr>
        <p:txBody>
          <a:bodyPr wrap="none" rtlCol="0">
            <a:spAutoFit/>
          </a:bodyPr>
          <a:lstStyle/>
          <a:p>
            <a:r>
              <a:rPr lang="en-US" sz="3600" dirty="0">
                <a:solidFill>
                  <a:srgbClr val="FFFFFF"/>
                </a:solidFill>
                <a:latin typeface="+mj-lt"/>
              </a:rPr>
              <a:t>Thank you.</a:t>
            </a:r>
          </a:p>
        </p:txBody>
      </p:sp>
      <p:pic>
        <p:nvPicPr>
          <p:cNvPr id="2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69746" y="3078070"/>
            <a:ext cx="3669899" cy="61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7204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229702" y="432215"/>
            <a:ext cx="8588861" cy="838200"/>
          </a:xfrm>
        </p:spPr>
        <p:txBody>
          <a:bodyPr/>
          <a:lstStyle/>
          <a:p>
            <a:r>
              <a:rPr lang="en-US" dirty="0"/>
              <a:t>Click to edit Master title style</a:t>
            </a:r>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jpe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1.jpe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929" r:id="rId1"/>
    <p:sldLayoutId id="2147483937" r:id="rId2"/>
    <p:sldLayoutId id="2147483900" r:id="rId3"/>
    <p:sldLayoutId id="2147483931" r:id="rId4"/>
    <p:sldLayoutId id="2147483932" r:id="rId5"/>
    <p:sldLayoutId id="2147483933" r:id="rId6"/>
    <p:sldLayoutId id="2147483902" r:id="rId7"/>
    <p:sldLayoutId id="2147483903" r:id="rId8"/>
    <p:sldLayoutId id="2147483935"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 id="2147483918" r:id="rId18"/>
    <p:sldLayoutId id="2147483919" r:id="rId19"/>
    <p:sldLayoutId id="2147483923" r:id="rId20"/>
    <p:sldLayoutId id="2147483938" r:id="rId21"/>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1939459961"/>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1" r:id="rId14"/>
    <p:sldLayoutId id="2147483972" r:id="rId15"/>
    <p:sldLayoutId id="2147483977" r:id="rId16"/>
    <p:sldLayoutId id="2147483978" r:id="rId17"/>
    <p:sldLayoutId id="2147483982" r:id="rId18"/>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62965944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 id="2147484010" r:id="rId27"/>
    <p:sldLayoutId id="2147484011" r:id="rId28"/>
    <p:sldLayoutId id="2147484012" r:id="rId29"/>
    <p:sldLayoutId id="2147484013" r:id="rId30"/>
    <p:sldLayoutId id="2147484014" r:id="rId31"/>
    <p:sldLayoutId id="2147484015" r:id="rId32"/>
    <p:sldLayoutId id="2147484016" r:id="rId33"/>
    <p:sldLayoutId id="2147484017" r:id="rId34"/>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0.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7.tmp"/></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27"/>
          <p:cNvSpPr>
            <a:spLocks noGrp="1" noChangeArrowheads="1"/>
          </p:cNvSpPr>
          <p:nvPr>
            <p:ph type="subTitle" sz="quarter" idx="4294967295"/>
          </p:nvPr>
        </p:nvSpPr>
        <p:spPr>
          <a:xfrm>
            <a:off x="817276" y="3582067"/>
            <a:ext cx="7509446" cy="720725"/>
          </a:xfrm>
        </p:spPr>
        <p:txBody>
          <a:bodyPr/>
          <a:lstStyle/>
          <a:p>
            <a:pPr marL="0" indent="0" algn="ctr">
              <a:buNone/>
            </a:pPr>
            <a:r>
              <a:rPr lang="en-AU" sz="3200" dirty="0">
                <a:solidFill>
                  <a:srgbClr val="0070C0"/>
                </a:solidFill>
              </a:rPr>
              <a:t>Week 11 – Topic Outline and Highlights</a:t>
            </a:r>
            <a:endParaRPr lang="en-AU" sz="1500" dirty="0">
              <a:solidFill>
                <a:srgbClr val="0070C0"/>
              </a:solidFill>
            </a:endParaRPr>
          </a:p>
        </p:txBody>
      </p:sp>
      <p:sp>
        <p:nvSpPr>
          <p:cNvPr id="3074" name="Rectangle 1026"/>
          <p:cNvSpPr>
            <a:spLocks noGrp="1" noChangeArrowheads="1"/>
          </p:cNvSpPr>
          <p:nvPr>
            <p:ph type="title" idx="4294967295"/>
          </p:nvPr>
        </p:nvSpPr>
        <p:spPr>
          <a:xfrm>
            <a:off x="277812" y="1261493"/>
            <a:ext cx="8588375" cy="977900"/>
          </a:xfrm>
        </p:spPr>
        <p:txBody>
          <a:bodyPr anchor="ctr"/>
          <a:lstStyle/>
          <a:p>
            <a:pPr algn="ctr" eaLnBrk="1" hangingPunct="1">
              <a:lnSpc>
                <a:spcPct val="100000"/>
              </a:lnSpc>
              <a:spcAft>
                <a:spcPts val="1800"/>
              </a:spcAft>
            </a:pPr>
            <a:r>
              <a:rPr lang="en-AU" sz="2800" dirty="0">
                <a:solidFill>
                  <a:schemeClr val="bg2"/>
                </a:solidFill>
              </a:rPr>
              <a:t>INFT 1012</a:t>
            </a:r>
            <a:br>
              <a:rPr lang="en-AU" sz="2800" dirty="0">
                <a:solidFill>
                  <a:schemeClr val="bg2"/>
                </a:solidFill>
              </a:rPr>
            </a:br>
            <a:r>
              <a:rPr lang="en-AU" sz="2800" dirty="0">
                <a:solidFill>
                  <a:schemeClr val="bg2"/>
                </a:solidFill>
              </a:rPr>
              <a:t>Network Fundamentals</a:t>
            </a:r>
          </a:p>
        </p:txBody>
      </p:sp>
      <p:pic>
        <p:nvPicPr>
          <p:cNvPr id="5" name="Picture 4">
            <a:extLst>
              <a:ext uri="{FF2B5EF4-FFF2-40B4-BE49-F238E27FC236}">
                <a16:creationId xmlns:a16="http://schemas.microsoft.com/office/drawing/2014/main" id="{37377F8A-D185-47EE-8D37-3681C4C24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127790"/>
            <a:ext cx="2687523" cy="1195390"/>
          </a:xfrm>
          <a:prstGeom prst="rect">
            <a:avLst/>
          </a:prstGeom>
        </p:spPr>
      </p:pic>
      <p:pic>
        <p:nvPicPr>
          <p:cNvPr id="10" name="Picture 9">
            <a:extLst>
              <a:ext uri="{FF2B5EF4-FFF2-40B4-BE49-F238E27FC236}">
                <a16:creationId xmlns:a16="http://schemas.microsoft.com/office/drawing/2014/main" id="{5C35C9DC-F4BD-48B9-A7E5-D55ECD74FCE1}"/>
              </a:ext>
            </a:extLst>
          </p:cNvPr>
          <p:cNvPicPr>
            <a:picLocks noChangeAspect="1"/>
          </p:cNvPicPr>
          <p:nvPr/>
        </p:nvPicPr>
        <p:blipFill>
          <a:blip r:embed="rId5"/>
          <a:stretch>
            <a:fillRect/>
          </a:stretch>
        </p:blipFill>
        <p:spPr>
          <a:xfrm>
            <a:off x="6948655" y="393700"/>
            <a:ext cx="1995320" cy="530225"/>
          </a:xfrm>
          <a:prstGeom prst="rect">
            <a:avLst/>
          </a:prstGeom>
        </p:spPr>
      </p:pic>
    </p:spTree>
    <p:custDataLst>
      <p:tags r:id="rId1"/>
    </p:custDataLst>
    <p:extLst>
      <p:ext uri="{BB962C8B-B14F-4D97-AF65-F5344CB8AC3E}">
        <p14:creationId xmlns:p14="http://schemas.microsoft.com/office/powerpoint/2010/main" val="911442407"/>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5947" y="186539"/>
            <a:ext cx="8469590" cy="983947"/>
          </a:xfrm>
        </p:spPr>
        <p:txBody>
          <a:bodyPr/>
          <a:lstStyle/>
          <a:p>
            <a:r>
              <a:rPr lang="en-US" sz="3200" dirty="0"/>
              <a:t>Is this the right way of subnetting?</a:t>
            </a:r>
          </a:p>
        </p:txBody>
      </p:sp>
      <p:sp>
        <p:nvSpPr>
          <p:cNvPr id="25" name="Text Box 11">
            <a:extLst>
              <a:ext uri="{FF2B5EF4-FFF2-40B4-BE49-F238E27FC236}">
                <a16:creationId xmlns:a16="http://schemas.microsoft.com/office/drawing/2014/main" id="{50D49843-7F72-4CB0-AD06-79182761D08C}"/>
              </a:ext>
            </a:extLst>
          </p:cNvPr>
          <p:cNvSpPr txBox="1">
            <a:spLocks noChangeArrowheads="1"/>
          </p:cNvSpPr>
          <p:nvPr/>
        </p:nvSpPr>
        <p:spPr bwMode="auto">
          <a:xfrm>
            <a:off x="642628" y="1322911"/>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Bef>
                <a:spcPct val="50000"/>
              </a:spcBef>
              <a:spcAft>
                <a:spcPct val="0"/>
              </a:spcAft>
            </a:pPr>
            <a:r>
              <a:rPr lang="en-AU" altLang="en-US" sz="1800" b="1" dirty="0">
                <a:solidFill>
                  <a:srgbClr val="2C2C2C"/>
                </a:solidFill>
                <a:cs typeface="Arial"/>
              </a:rPr>
              <a:t>192 . 168 . 1. 0</a:t>
            </a:r>
          </a:p>
        </p:txBody>
      </p:sp>
      <p:sp>
        <p:nvSpPr>
          <p:cNvPr id="26" name="Rectangle 25">
            <a:extLst>
              <a:ext uri="{FF2B5EF4-FFF2-40B4-BE49-F238E27FC236}">
                <a16:creationId xmlns:a16="http://schemas.microsoft.com/office/drawing/2014/main" id="{64089343-525C-4975-A62B-E054A5C98197}"/>
              </a:ext>
            </a:extLst>
          </p:cNvPr>
          <p:cNvSpPr/>
          <p:nvPr/>
        </p:nvSpPr>
        <p:spPr bwMode="auto">
          <a:xfrm>
            <a:off x="4535375" y="1322911"/>
            <a:ext cx="1139930" cy="1578588"/>
          </a:xfrm>
          <a:prstGeom prst="rect">
            <a:avLst/>
          </a:prstGeom>
          <a:solidFill>
            <a:srgbClr val="2B2BF5">
              <a:alpha val="14000"/>
            </a:srgbClr>
          </a:solidFill>
          <a:ln w="9525" cap="flat" cmpd="sng" algn="ctr">
            <a:solidFill>
              <a:srgbClr val="2C2C2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cs typeface="Arial"/>
            </a:endParaRPr>
          </a:p>
        </p:txBody>
      </p:sp>
      <p:sp>
        <p:nvSpPr>
          <p:cNvPr id="27" name="Text Box 17">
            <a:extLst>
              <a:ext uri="{FF2B5EF4-FFF2-40B4-BE49-F238E27FC236}">
                <a16:creationId xmlns:a16="http://schemas.microsoft.com/office/drawing/2014/main" id="{12BF6702-1AA8-49BE-95CF-639147473E3B}"/>
              </a:ext>
            </a:extLst>
          </p:cNvPr>
          <p:cNvSpPr txBox="1">
            <a:spLocks noChangeArrowheads="1"/>
          </p:cNvSpPr>
          <p:nvPr/>
        </p:nvSpPr>
        <p:spPr bwMode="auto">
          <a:xfrm>
            <a:off x="523756" y="4973337"/>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Bef>
                <a:spcPct val="50000"/>
              </a:spcBef>
              <a:spcAft>
                <a:spcPct val="0"/>
              </a:spcAft>
            </a:pPr>
            <a:r>
              <a:rPr lang="en-AU" altLang="en-US" sz="1800" b="1" dirty="0">
                <a:solidFill>
                  <a:srgbClr val="2C2C2C"/>
                </a:solidFill>
                <a:cs typeface="Arial"/>
              </a:rPr>
              <a:t>192 . 168 . 1. 255</a:t>
            </a:r>
          </a:p>
        </p:txBody>
      </p:sp>
      <p:sp>
        <p:nvSpPr>
          <p:cNvPr id="50" name="Line 9">
            <a:extLst>
              <a:ext uri="{FF2B5EF4-FFF2-40B4-BE49-F238E27FC236}">
                <a16:creationId xmlns:a16="http://schemas.microsoft.com/office/drawing/2014/main" id="{270E470B-4947-4EBF-9BEB-7D9AB622872D}"/>
              </a:ext>
            </a:extLst>
          </p:cNvPr>
          <p:cNvSpPr>
            <a:spLocks noChangeShapeType="1"/>
          </p:cNvSpPr>
          <p:nvPr/>
        </p:nvSpPr>
        <p:spPr bwMode="auto">
          <a:xfrm flipH="1">
            <a:off x="457359" y="1462730"/>
            <a:ext cx="56" cy="3679356"/>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51" name="Line 8">
            <a:extLst>
              <a:ext uri="{FF2B5EF4-FFF2-40B4-BE49-F238E27FC236}">
                <a16:creationId xmlns:a16="http://schemas.microsoft.com/office/drawing/2014/main" id="{868F84E3-9406-4EF8-B6CA-A32119DC9E1D}"/>
              </a:ext>
            </a:extLst>
          </p:cNvPr>
          <p:cNvSpPr>
            <a:spLocks noChangeShapeType="1"/>
          </p:cNvSpPr>
          <p:nvPr/>
        </p:nvSpPr>
        <p:spPr bwMode="auto">
          <a:xfrm flipV="1">
            <a:off x="359616" y="1470524"/>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52" name="Line 8">
            <a:extLst>
              <a:ext uri="{FF2B5EF4-FFF2-40B4-BE49-F238E27FC236}">
                <a16:creationId xmlns:a16="http://schemas.microsoft.com/office/drawing/2014/main" id="{5E1578D2-217F-4D17-A0CE-F770687C2ADA}"/>
              </a:ext>
            </a:extLst>
          </p:cNvPr>
          <p:cNvSpPr>
            <a:spLocks noChangeShapeType="1"/>
          </p:cNvSpPr>
          <p:nvPr/>
        </p:nvSpPr>
        <p:spPr bwMode="auto">
          <a:xfrm flipV="1">
            <a:off x="359616" y="5144188"/>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grpSp>
        <p:nvGrpSpPr>
          <p:cNvPr id="53" name="Group 52">
            <a:extLst>
              <a:ext uri="{FF2B5EF4-FFF2-40B4-BE49-F238E27FC236}">
                <a16:creationId xmlns:a16="http://schemas.microsoft.com/office/drawing/2014/main" id="{329B46A4-DFBE-4DC6-942E-9CF992F374E5}"/>
              </a:ext>
            </a:extLst>
          </p:cNvPr>
          <p:cNvGrpSpPr/>
          <p:nvPr/>
        </p:nvGrpSpPr>
        <p:grpSpPr>
          <a:xfrm>
            <a:off x="164878" y="2844007"/>
            <a:ext cx="4326187" cy="1041107"/>
            <a:chOff x="586830" y="4112647"/>
            <a:chExt cx="4326187" cy="1041107"/>
          </a:xfrm>
        </p:grpSpPr>
        <p:sp>
          <p:nvSpPr>
            <p:cNvPr id="54" name="Text Box 11">
              <a:extLst>
                <a:ext uri="{FF2B5EF4-FFF2-40B4-BE49-F238E27FC236}">
                  <a16:creationId xmlns:a16="http://schemas.microsoft.com/office/drawing/2014/main" id="{C8190C77-A986-40B5-8DEB-10217BC9E3E3}"/>
                </a:ext>
              </a:extLst>
            </p:cNvPr>
            <p:cNvSpPr txBox="1">
              <a:spLocks noChangeArrowheads="1"/>
            </p:cNvSpPr>
            <p:nvPr/>
          </p:nvSpPr>
          <p:spPr bwMode="auto">
            <a:xfrm>
              <a:off x="3081340" y="4445868"/>
              <a:ext cx="18316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2000" b="1" i="0" u="none" strike="noStrike" kern="0" cap="none" spc="0" normalizeH="0" baseline="0" noProof="0" dirty="0">
                  <a:ln>
                    <a:noFill/>
                  </a:ln>
                  <a:solidFill>
                    <a:srgbClr val="FF0000"/>
                  </a:solidFill>
                  <a:effectLst/>
                  <a:uLnTx/>
                  <a:uFillTx/>
                  <a:latin typeface="Times New Roman" panose="02020603050405020304" pitchFamily="18" charset="0"/>
                  <a:cs typeface="Arial"/>
                </a:rPr>
                <a:t>Faculty LAN</a:t>
              </a:r>
            </a:p>
            <a:p>
              <a:pPr marL="0" marR="0" lvl="0" indent="0" algn="ctr" defTabSz="914400" eaLnBrk="1" fontAlgn="base" latinLnBrk="0" hangingPunct="1">
                <a:lnSpc>
                  <a:spcPct val="100000"/>
                </a:lnSpc>
                <a:spcBef>
                  <a:spcPts val="0"/>
                </a:spcBef>
                <a:spcAft>
                  <a:spcPct val="0"/>
                </a:spcAft>
                <a:buClrTx/>
                <a:buSzTx/>
                <a:buFontTx/>
                <a:buNone/>
                <a:tabLst/>
                <a:defRPr/>
              </a:pPr>
              <a:r>
                <a:rPr kumimoji="0" lang="en-AU" altLang="en-US" sz="2000" b="1" i="0" u="none" strike="noStrike" kern="0" cap="none" spc="0" normalizeH="0" baseline="0" noProof="0" dirty="0">
                  <a:ln>
                    <a:noFill/>
                  </a:ln>
                  <a:solidFill>
                    <a:srgbClr val="FF0000"/>
                  </a:solidFill>
                  <a:effectLst/>
                  <a:uLnTx/>
                  <a:uFillTx/>
                  <a:latin typeface="Times New Roman" panose="02020603050405020304" pitchFamily="18" charset="0"/>
                  <a:cs typeface="Arial"/>
                </a:rPr>
                <a:t>(subnet B)</a:t>
              </a:r>
            </a:p>
          </p:txBody>
        </p:sp>
        <p:cxnSp>
          <p:nvCxnSpPr>
            <p:cNvPr id="55" name="Straight Connector 54">
              <a:extLst>
                <a:ext uri="{FF2B5EF4-FFF2-40B4-BE49-F238E27FC236}">
                  <a16:creationId xmlns:a16="http://schemas.microsoft.com/office/drawing/2014/main" id="{4E7737E9-75A6-4540-8F32-03BAAC61F7D1}"/>
                </a:ext>
              </a:extLst>
            </p:cNvPr>
            <p:cNvCxnSpPr/>
            <p:nvPr/>
          </p:nvCxnSpPr>
          <p:spPr>
            <a:xfrm>
              <a:off x="586830" y="4952693"/>
              <a:ext cx="717755" cy="7364"/>
            </a:xfrm>
            <a:prstGeom prst="line">
              <a:avLst/>
            </a:prstGeom>
            <a:noFill/>
            <a:ln w="9525" cap="flat" cmpd="sng" algn="ctr">
              <a:solidFill>
                <a:srgbClr val="006462">
                  <a:shade val="95000"/>
                  <a:satMod val="105000"/>
                </a:srgbClr>
              </a:solidFill>
              <a:prstDash val="solid"/>
            </a:ln>
            <a:effectLst/>
          </p:spPr>
        </p:cxnSp>
        <p:sp>
          <p:nvSpPr>
            <p:cNvPr id="56" name="Text Box 11">
              <a:extLst>
                <a:ext uri="{FF2B5EF4-FFF2-40B4-BE49-F238E27FC236}">
                  <a16:creationId xmlns:a16="http://schemas.microsoft.com/office/drawing/2014/main" id="{AF6BC3FA-C99C-4CE0-AA02-C52BBFA95B35}"/>
                </a:ext>
              </a:extLst>
            </p:cNvPr>
            <p:cNvSpPr txBox="1">
              <a:spLocks noChangeArrowheads="1"/>
            </p:cNvSpPr>
            <p:nvPr/>
          </p:nvSpPr>
          <p:spPr bwMode="auto">
            <a:xfrm>
              <a:off x="1098991" y="4112647"/>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Arial"/>
                </a:rPr>
                <a:t>192 . 168 . 1. 102</a:t>
              </a:r>
            </a:p>
          </p:txBody>
        </p:sp>
        <p:sp>
          <p:nvSpPr>
            <p:cNvPr id="57" name="Text Box 11">
              <a:extLst>
                <a:ext uri="{FF2B5EF4-FFF2-40B4-BE49-F238E27FC236}">
                  <a16:creationId xmlns:a16="http://schemas.microsoft.com/office/drawing/2014/main" id="{E13379CA-53A7-41D8-A86C-15C8906C2ED5}"/>
                </a:ext>
              </a:extLst>
            </p:cNvPr>
            <p:cNvSpPr txBox="1">
              <a:spLocks noChangeArrowheads="1"/>
            </p:cNvSpPr>
            <p:nvPr/>
          </p:nvSpPr>
          <p:spPr bwMode="auto">
            <a:xfrm>
              <a:off x="1121561" y="4759916"/>
              <a:ext cx="1999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Arial"/>
                </a:rPr>
                <a:t>192 . 168 . 1. 153</a:t>
              </a:r>
            </a:p>
          </p:txBody>
        </p:sp>
        <p:sp>
          <p:nvSpPr>
            <p:cNvPr id="58" name="Right Brace 57">
              <a:extLst>
                <a:ext uri="{FF2B5EF4-FFF2-40B4-BE49-F238E27FC236}">
                  <a16:creationId xmlns:a16="http://schemas.microsoft.com/office/drawing/2014/main" id="{92A24BFF-6B21-4FCD-A360-667714B49CB5}"/>
                </a:ext>
              </a:extLst>
            </p:cNvPr>
            <p:cNvSpPr/>
            <p:nvPr/>
          </p:nvSpPr>
          <p:spPr>
            <a:xfrm>
              <a:off x="2861716" y="4276303"/>
              <a:ext cx="211407" cy="726956"/>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grpSp>
      <p:grpSp>
        <p:nvGrpSpPr>
          <p:cNvPr id="59" name="Group 58">
            <a:extLst>
              <a:ext uri="{FF2B5EF4-FFF2-40B4-BE49-F238E27FC236}">
                <a16:creationId xmlns:a16="http://schemas.microsoft.com/office/drawing/2014/main" id="{0118D9CA-39A0-4523-8D99-1DB1360581D2}"/>
              </a:ext>
            </a:extLst>
          </p:cNvPr>
          <p:cNvGrpSpPr/>
          <p:nvPr/>
        </p:nvGrpSpPr>
        <p:grpSpPr>
          <a:xfrm>
            <a:off x="127945" y="1324581"/>
            <a:ext cx="4444055" cy="1670770"/>
            <a:chOff x="549897" y="2593221"/>
            <a:chExt cx="4444055" cy="1670770"/>
          </a:xfrm>
        </p:grpSpPr>
        <p:sp>
          <p:nvSpPr>
            <p:cNvPr id="60" name="Text Box 11">
              <a:extLst>
                <a:ext uri="{FF2B5EF4-FFF2-40B4-BE49-F238E27FC236}">
                  <a16:creationId xmlns:a16="http://schemas.microsoft.com/office/drawing/2014/main" id="{E36F1AA5-A7BF-4232-B55A-1DCF3684B703}"/>
                </a:ext>
              </a:extLst>
            </p:cNvPr>
            <p:cNvSpPr txBox="1">
              <a:spLocks noChangeArrowheads="1"/>
            </p:cNvSpPr>
            <p:nvPr/>
          </p:nvSpPr>
          <p:spPr bwMode="auto">
            <a:xfrm>
              <a:off x="1064581" y="2593221"/>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192 . 168 . 1. 0</a:t>
              </a:r>
            </a:p>
          </p:txBody>
        </p:sp>
        <p:cxnSp>
          <p:nvCxnSpPr>
            <p:cNvPr id="61" name="Straight Connector 60">
              <a:extLst>
                <a:ext uri="{FF2B5EF4-FFF2-40B4-BE49-F238E27FC236}">
                  <a16:creationId xmlns:a16="http://schemas.microsoft.com/office/drawing/2014/main" id="{61D0987B-8C91-4E59-94BD-4799BDA3C37F}"/>
                </a:ext>
              </a:extLst>
            </p:cNvPr>
            <p:cNvCxnSpPr/>
            <p:nvPr/>
          </p:nvCxnSpPr>
          <p:spPr>
            <a:xfrm>
              <a:off x="549897" y="4203098"/>
              <a:ext cx="717755" cy="7364"/>
            </a:xfrm>
            <a:prstGeom prst="line">
              <a:avLst/>
            </a:prstGeom>
            <a:noFill/>
            <a:ln w="9525" cap="flat" cmpd="sng" algn="ctr">
              <a:solidFill>
                <a:srgbClr val="006462">
                  <a:shade val="95000"/>
                  <a:satMod val="105000"/>
                </a:srgbClr>
              </a:solidFill>
              <a:prstDash val="solid"/>
            </a:ln>
            <a:effectLst/>
          </p:spPr>
        </p:cxnSp>
        <p:sp>
          <p:nvSpPr>
            <p:cNvPr id="62" name="Text Box 11">
              <a:extLst>
                <a:ext uri="{FF2B5EF4-FFF2-40B4-BE49-F238E27FC236}">
                  <a16:creationId xmlns:a16="http://schemas.microsoft.com/office/drawing/2014/main" id="{BA77FA5B-D2E7-4173-A2D0-4F2B794C007C}"/>
                </a:ext>
              </a:extLst>
            </p:cNvPr>
            <p:cNvSpPr txBox="1">
              <a:spLocks noChangeArrowheads="1"/>
            </p:cNvSpPr>
            <p:nvPr/>
          </p:nvSpPr>
          <p:spPr bwMode="auto">
            <a:xfrm>
              <a:off x="1086965" y="3894659"/>
              <a:ext cx="2355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192 . 168 . 1. 101</a:t>
              </a:r>
            </a:p>
          </p:txBody>
        </p:sp>
        <p:sp>
          <p:nvSpPr>
            <p:cNvPr id="63" name="Right Brace 62">
              <a:extLst>
                <a:ext uri="{FF2B5EF4-FFF2-40B4-BE49-F238E27FC236}">
                  <a16:creationId xmlns:a16="http://schemas.microsoft.com/office/drawing/2014/main" id="{AEB67D0F-3C90-45F2-B7D4-E95D2111A2DB}"/>
                </a:ext>
              </a:extLst>
            </p:cNvPr>
            <p:cNvSpPr/>
            <p:nvPr/>
          </p:nvSpPr>
          <p:spPr>
            <a:xfrm>
              <a:off x="2777031" y="2704321"/>
              <a:ext cx="380779" cy="1367055"/>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sp>
          <p:nvSpPr>
            <p:cNvPr id="64" name="Text Box 11">
              <a:extLst>
                <a:ext uri="{FF2B5EF4-FFF2-40B4-BE49-F238E27FC236}">
                  <a16:creationId xmlns:a16="http://schemas.microsoft.com/office/drawing/2014/main" id="{189EF69A-4DED-47E6-B4D6-73EA0FE223E8}"/>
                </a:ext>
              </a:extLst>
            </p:cNvPr>
            <p:cNvSpPr txBox="1">
              <a:spLocks noChangeArrowheads="1"/>
            </p:cNvSpPr>
            <p:nvPr/>
          </p:nvSpPr>
          <p:spPr bwMode="auto">
            <a:xfrm>
              <a:off x="3162275" y="3183503"/>
              <a:ext cx="18316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2000" b="1" i="0" u="none" strike="noStrike" kern="0" cap="none" spc="0" normalizeH="0" baseline="0" noProof="0" dirty="0">
                  <a:ln>
                    <a:noFill/>
                  </a:ln>
                  <a:solidFill>
                    <a:srgbClr val="2B2BF5"/>
                  </a:solidFill>
                  <a:effectLst/>
                  <a:uLnTx/>
                  <a:uFillTx/>
                  <a:latin typeface="Times New Roman" panose="02020603050405020304" pitchFamily="18" charset="0"/>
                  <a:cs typeface="Arial"/>
                </a:rPr>
                <a:t>Student LAN</a:t>
              </a:r>
            </a:p>
            <a:p>
              <a:pPr marL="0" marR="0" lvl="0" indent="0" algn="ctr" defTabSz="914400" eaLnBrk="1" fontAlgn="base" latinLnBrk="0" hangingPunct="1">
                <a:lnSpc>
                  <a:spcPct val="100000"/>
                </a:lnSpc>
                <a:spcBef>
                  <a:spcPts val="0"/>
                </a:spcBef>
                <a:spcAft>
                  <a:spcPct val="0"/>
                </a:spcAft>
                <a:buClrTx/>
                <a:buSzTx/>
                <a:buFontTx/>
                <a:buNone/>
                <a:tabLst/>
                <a:defRPr/>
              </a:pPr>
              <a:r>
                <a:rPr kumimoji="0" lang="en-AU" altLang="en-US" sz="2000" b="1" i="0" u="none" strike="noStrike" kern="0" cap="none" spc="0" normalizeH="0" baseline="0" noProof="0" dirty="0">
                  <a:ln>
                    <a:noFill/>
                  </a:ln>
                  <a:solidFill>
                    <a:srgbClr val="2B2BF5"/>
                  </a:solidFill>
                  <a:effectLst/>
                  <a:uLnTx/>
                  <a:uFillTx/>
                  <a:latin typeface="Times New Roman" panose="02020603050405020304" pitchFamily="18" charset="0"/>
                  <a:cs typeface="Arial"/>
                </a:rPr>
                <a:t>(subnet A)</a:t>
              </a:r>
            </a:p>
          </p:txBody>
        </p:sp>
      </p:grpSp>
      <p:sp>
        <p:nvSpPr>
          <p:cNvPr id="65" name="Rectangle 2">
            <a:extLst>
              <a:ext uri="{FF2B5EF4-FFF2-40B4-BE49-F238E27FC236}">
                <a16:creationId xmlns:a16="http://schemas.microsoft.com/office/drawing/2014/main" id="{E719423C-C267-4B31-9D3C-09624692D3BF}"/>
              </a:ext>
            </a:extLst>
          </p:cNvPr>
          <p:cNvSpPr txBox="1">
            <a:spLocks noChangeArrowheads="1"/>
          </p:cNvSpPr>
          <p:nvPr/>
        </p:nvSpPr>
        <p:spPr bwMode="auto">
          <a:xfrm>
            <a:off x="3148238" y="4127405"/>
            <a:ext cx="6030790" cy="206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AU" altLang="en-US" sz="2000" b="1" kern="0" dirty="0">
                <a:solidFill>
                  <a:srgbClr val="2C2C2C">
                    <a:lumMod val="90000"/>
                    <a:lumOff val="10000"/>
                  </a:srgbClr>
                </a:solidFill>
                <a:cs typeface="Arial"/>
              </a:rPr>
              <a:t>Why?  </a:t>
            </a:r>
            <a:r>
              <a:rPr lang="en-AU" altLang="en-US" sz="2000" kern="0" dirty="0">
                <a:solidFill>
                  <a:srgbClr val="2C2C2C">
                    <a:lumMod val="90000"/>
                    <a:lumOff val="10000"/>
                  </a:srgbClr>
                </a:solidFill>
                <a:cs typeface="Arial"/>
              </a:rPr>
              <a:t>To enable proper communications: </a:t>
            </a:r>
          </a:p>
          <a:p>
            <a:pPr marL="457200" indent="-457200" algn="l" eaLnBrk="1" hangingPunct="1">
              <a:buFont typeface="+mj-lt"/>
              <a:buAutoNum type="arabicPeriod"/>
            </a:pPr>
            <a:r>
              <a:rPr lang="en-AU" altLang="en-US" sz="2000" kern="0" dirty="0">
                <a:solidFill>
                  <a:srgbClr val="2C2C2C">
                    <a:lumMod val="90000"/>
                    <a:lumOff val="10000"/>
                  </a:srgbClr>
                </a:solidFill>
                <a:cs typeface="Arial"/>
              </a:rPr>
              <a:t>Addresses in the same subnet must have the same network bits and different host bits</a:t>
            </a:r>
          </a:p>
          <a:p>
            <a:pPr marL="457200" indent="-457200" algn="l" eaLnBrk="1" hangingPunct="1">
              <a:buFont typeface="+mj-lt"/>
              <a:buAutoNum type="arabicPeriod"/>
            </a:pPr>
            <a:r>
              <a:rPr lang="en-AU" altLang="en-US" sz="2000" kern="0" dirty="0">
                <a:solidFill>
                  <a:srgbClr val="2C2C2C">
                    <a:lumMod val="90000"/>
                    <a:lumOff val="10000"/>
                  </a:srgbClr>
                </a:solidFill>
                <a:cs typeface="Arial"/>
              </a:rPr>
              <a:t>Addresses in different subnets must have different network bits. </a:t>
            </a:r>
          </a:p>
          <a:p>
            <a:pPr marL="457200" indent="-457200" algn="l" eaLnBrk="1" hangingPunct="1">
              <a:buFont typeface="+mj-lt"/>
              <a:buAutoNum type="arabicPeriod"/>
            </a:pPr>
            <a:r>
              <a:rPr lang="en-US" sz="2000" dirty="0">
                <a:solidFill>
                  <a:srgbClr val="2C2C2C"/>
                </a:solidFill>
                <a:cs typeface="Arial"/>
              </a:rPr>
              <a:t>The obtained subnets or address ranges must not overlap.</a:t>
            </a:r>
            <a:endParaRPr lang="en-AU" altLang="en-US" sz="2000" kern="0" dirty="0">
              <a:solidFill>
                <a:srgbClr val="2C2C2C">
                  <a:lumMod val="90000"/>
                  <a:lumOff val="10000"/>
                </a:srgbClr>
              </a:solidFill>
              <a:cs typeface="Arial"/>
            </a:endParaRPr>
          </a:p>
          <a:p>
            <a:pPr algn="l" eaLnBrk="1" hangingPunct="1"/>
            <a:r>
              <a:rPr lang="en-AU" altLang="en-US" sz="2000" kern="0" dirty="0">
                <a:solidFill>
                  <a:srgbClr val="2C2C2C">
                    <a:lumMod val="90000"/>
                    <a:lumOff val="10000"/>
                  </a:srgbClr>
                </a:solidFill>
                <a:cs typeface="Arial"/>
              </a:rPr>
              <a:t>Is this solution ok?</a:t>
            </a:r>
          </a:p>
        </p:txBody>
      </p:sp>
      <p:sp>
        <p:nvSpPr>
          <p:cNvPr id="66" name="TextBox 65">
            <a:extLst>
              <a:ext uri="{FF2B5EF4-FFF2-40B4-BE49-F238E27FC236}">
                <a16:creationId xmlns:a16="http://schemas.microsoft.com/office/drawing/2014/main" id="{9D44EAE8-870D-460D-99E3-7BF7B4599E14}"/>
              </a:ext>
            </a:extLst>
          </p:cNvPr>
          <p:cNvSpPr txBox="1"/>
          <p:nvPr/>
        </p:nvSpPr>
        <p:spPr>
          <a:xfrm>
            <a:off x="35947" y="927549"/>
            <a:ext cx="2946662" cy="3970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AU" sz="2200" b="1" dirty="0">
                <a:solidFill>
                  <a:srgbClr val="2C2C2C"/>
                </a:solidFill>
                <a:cs typeface="Arial"/>
              </a:rPr>
              <a:t>The answer is: NO!</a:t>
            </a:r>
            <a:endParaRPr lang="en-AU" sz="2200" dirty="0">
              <a:solidFill>
                <a:srgbClr val="2C2C2C"/>
              </a:solidFill>
              <a:cs typeface="Arial"/>
            </a:endParaRPr>
          </a:p>
        </p:txBody>
      </p:sp>
      <p:sp>
        <p:nvSpPr>
          <p:cNvPr id="67" name="Rectangle 66">
            <a:extLst>
              <a:ext uri="{FF2B5EF4-FFF2-40B4-BE49-F238E27FC236}">
                <a16:creationId xmlns:a16="http://schemas.microsoft.com/office/drawing/2014/main" id="{5F9447AC-AAA7-4F97-ACCD-809CBE50D9C5}"/>
              </a:ext>
            </a:extLst>
          </p:cNvPr>
          <p:cNvSpPr/>
          <p:nvPr/>
        </p:nvSpPr>
        <p:spPr bwMode="auto">
          <a:xfrm>
            <a:off x="4517889" y="2919419"/>
            <a:ext cx="1175263" cy="822003"/>
          </a:xfrm>
          <a:prstGeom prst="rect">
            <a:avLst/>
          </a:prstGeom>
          <a:solidFill>
            <a:srgbClr val="FF0000">
              <a:alpha val="9000"/>
            </a:srgbClr>
          </a:solidFill>
          <a:ln w="9525" cap="flat" cmpd="sng" algn="ctr">
            <a:solidFill>
              <a:srgbClr val="2C2C2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cs typeface="Arial"/>
            </a:endParaRPr>
          </a:p>
        </p:txBody>
      </p:sp>
      <p:sp>
        <p:nvSpPr>
          <p:cNvPr id="68" name="Rectangle 67">
            <a:extLst>
              <a:ext uri="{FF2B5EF4-FFF2-40B4-BE49-F238E27FC236}">
                <a16:creationId xmlns:a16="http://schemas.microsoft.com/office/drawing/2014/main" id="{83FD9DD5-DC9C-4193-AB57-D3D2CF2732B4}"/>
              </a:ext>
            </a:extLst>
          </p:cNvPr>
          <p:cNvSpPr/>
          <p:nvPr/>
        </p:nvSpPr>
        <p:spPr bwMode="auto">
          <a:xfrm>
            <a:off x="4522199" y="2934458"/>
            <a:ext cx="1015325" cy="817742"/>
          </a:xfrm>
          <a:prstGeom prst="rect">
            <a:avLst/>
          </a:prstGeom>
          <a:solidFill>
            <a:srgbClr val="FF0000">
              <a:alpha val="9000"/>
            </a:srgbClr>
          </a:solidFill>
          <a:ln w="9525" cap="flat" cmpd="sng" algn="ctr">
            <a:solidFill>
              <a:srgbClr val="2C2C2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cs typeface="Arial"/>
            </a:endParaRPr>
          </a:p>
        </p:txBody>
      </p:sp>
      <p:sp>
        <p:nvSpPr>
          <p:cNvPr id="69" name="TextBox 68">
            <a:extLst>
              <a:ext uri="{FF2B5EF4-FFF2-40B4-BE49-F238E27FC236}">
                <a16:creationId xmlns:a16="http://schemas.microsoft.com/office/drawing/2014/main" id="{252B2E7E-FE76-4A82-A6B3-907FDD711EB1}"/>
              </a:ext>
            </a:extLst>
          </p:cNvPr>
          <p:cNvSpPr txBox="1"/>
          <p:nvPr/>
        </p:nvSpPr>
        <p:spPr>
          <a:xfrm>
            <a:off x="6538905" y="1744843"/>
            <a:ext cx="2593712" cy="590931"/>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AU" dirty="0">
                <a:solidFill>
                  <a:srgbClr val="2B2BF5"/>
                </a:solidFill>
                <a:latin typeface="Times New Roman" panose="02020603050405020304" pitchFamily="18" charset="0"/>
                <a:cs typeface="Times New Roman" panose="02020603050405020304" pitchFamily="18" charset="0"/>
              </a:rPr>
              <a:t>Subnet mask: 255.255.255.128, or /25</a:t>
            </a:r>
          </a:p>
        </p:txBody>
      </p:sp>
      <p:sp>
        <p:nvSpPr>
          <p:cNvPr id="70" name="Right Arrow 11">
            <a:extLst>
              <a:ext uri="{FF2B5EF4-FFF2-40B4-BE49-F238E27FC236}">
                <a16:creationId xmlns:a16="http://schemas.microsoft.com/office/drawing/2014/main" id="{F63E3FBE-0039-4DC5-BEFB-91080F58FC3B}"/>
              </a:ext>
            </a:extLst>
          </p:cNvPr>
          <p:cNvSpPr/>
          <p:nvPr/>
        </p:nvSpPr>
        <p:spPr bwMode="auto">
          <a:xfrm>
            <a:off x="6145824" y="1936440"/>
            <a:ext cx="497840" cy="213796"/>
          </a:xfrm>
          <a:prstGeom prst="rightArrow">
            <a:avLst/>
          </a:prstGeom>
          <a:solidFill>
            <a:srgbClr val="006462"/>
          </a:solidFill>
          <a:ln w="9525" cap="flat" cmpd="sng" algn="ctr">
            <a:solidFill>
              <a:srgbClr val="2C2C2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cs typeface="Arial"/>
            </a:endParaRPr>
          </a:p>
        </p:txBody>
      </p:sp>
      <p:sp>
        <p:nvSpPr>
          <p:cNvPr id="71" name="TextBox 70">
            <a:extLst>
              <a:ext uri="{FF2B5EF4-FFF2-40B4-BE49-F238E27FC236}">
                <a16:creationId xmlns:a16="http://schemas.microsoft.com/office/drawing/2014/main" id="{983525D3-9C54-4793-A019-00B1489EDBF8}"/>
              </a:ext>
            </a:extLst>
          </p:cNvPr>
          <p:cNvSpPr txBox="1"/>
          <p:nvPr/>
        </p:nvSpPr>
        <p:spPr>
          <a:xfrm>
            <a:off x="6538905" y="3077701"/>
            <a:ext cx="2593712" cy="590931"/>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AU" dirty="0">
                <a:solidFill>
                  <a:srgbClr val="FF0000"/>
                </a:solidFill>
                <a:latin typeface="Times New Roman" panose="02020603050405020304" pitchFamily="18" charset="0"/>
                <a:cs typeface="Times New Roman" panose="02020603050405020304" pitchFamily="18" charset="0"/>
              </a:rPr>
              <a:t>Subnet mask: 255.255.255.0, or /24</a:t>
            </a:r>
          </a:p>
        </p:txBody>
      </p:sp>
      <p:sp>
        <p:nvSpPr>
          <p:cNvPr id="72" name="Right Arrow 36">
            <a:extLst>
              <a:ext uri="{FF2B5EF4-FFF2-40B4-BE49-F238E27FC236}">
                <a16:creationId xmlns:a16="http://schemas.microsoft.com/office/drawing/2014/main" id="{D0ECB722-268C-4901-BE0C-89445C8CF830}"/>
              </a:ext>
            </a:extLst>
          </p:cNvPr>
          <p:cNvSpPr/>
          <p:nvPr/>
        </p:nvSpPr>
        <p:spPr bwMode="auto">
          <a:xfrm>
            <a:off x="6145824" y="3269298"/>
            <a:ext cx="497840" cy="213796"/>
          </a:xfrm>
          <a:prstGeom prst="rightArrow">
            <a:avLst/>
          </a:prstGeom>
          <a:solidFill>
            <a:srgbClr val="006462"/>
          </a:solidFill>
          <a:ln w="9525" cap="flat" cmpd="sng" algn="ctr">
            <a:solidFill>
              <a:srgbClr val="2C2C2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cs typeface="Arial"/>
            </a:endParaRPr>
          </a:p>
        </p:txBody>
      </p:sp>
      <p:cxnSp>
        <p:nvCxnSpPr>
          <p:cNvPr id="73" name="Straight Connector 72">
            <a:extLst>
              <a:ext uri="{FF2B5EF4-FFF2-40B4-BE49-F238E27FC236}">
                <a16:creationId xmlns:a16="http://schemas.microsoft.com/office/drawing/2014/main" id="{24A35605-0CDC-45E4-8E59-BD7499E360F0}"/>
              </a:ext>
            </a:extLst>
          </p:cNvPr>
          <p:cNvCxnSpPr/>
          <p:nvPr/>
        </p:nvCxnSpPr>
        <p:spPr bwMode="auto">
          <a:xfrm flipH="1">
            <a:off x="4039545" y="1322911"/>
            <a:ext cx="3556000" cy="2537697"/>
          </a:xfrm>
          <a:prstGeom prst="line">
            <a:avLst/>
          </a:prstGeom>
          <a:solidFill>
            <a:srgbClr val="006462"/>
          </a:solidFill>
          <a:ln w="63500" cap="flat" cmpd="sng" algn="ctr">
            <a:solidFill>
              <a:srgbClr val="2C2C2C"/>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C8AFC256-236F-4889-B678-A2EA7FDAB29F}"/>
              </a:ext>
            </a:extLst>
          </p:cNvPr>
          <p:cNvCxnSpPr/>
          <p:nvPr/>
        </p:nvCxnSpPr>
        <p:spPr bwMode="auto">
          <a:xfrm flipH="1" flipV="1">
            <a:off x="3901468" y="1376420"/>
            <a:ext cx="3934293" cy="2484188"/>
          </a:xfrm>
          <a:prstGeom prst="line">
            <a:avLst/>
          </a:prstGeom>
          <a:solidFill>
            <a:srgbClr val="006462"/>
          </a:solidFill>
          <a:ln w="63500" cap="flat" cmpd="sng" algn="ctr">
            <a:solidFill>
              <a:srgbClr val="2C2C2C"/>
            </a:solidFill>
            <a:prstDash val="solid"/>
            <a:round/>
            <a:headEnd type="none" w="med" len="med"/>
            <a:tailEnd type="none" w="med" len="med"/>
          </a:ln>
          <a:effectLst/>
        </p:spPr>
      </p:cxnSp>
      <p:sp>
        <p:nvSpPr>
          <p:cNvPr id="75" name="TextBox 74">
            <a:extLst>
              <a:ext uri="{FF2B5EF4-FFF2-40B4-BE49-F238E27FC236}">
                <a16:creationId xmlns:a16="http://schemas.microsoft.com/office/drawing/2014/main" id="{B3F4B72C-B224-42E8-87A0-DFD109974665}"/>
              </a:ext>
            </a:extLst>
          </p:cNvPr>
          <p:cNvSpPr txBox="1"/>
          <p:nvPr/>
        </p:nvSpPr>
        <p:spPr>
          <a:xfrm>
            <a:off x="7835761" y="6188601"/>
            <a:ext cx="1121224" cy="258532"/>
          </a:xfrm>
          <a:prstGeom prst="rect">
            <a:avLst/>
          </a:prstGeom>
          <a:noFill/>
        </p:spPr>
        <p:txBody>
          <a:bodyPr wrap="square" rtlCol="0">
            <a:spAutoFit/>
          </a:bodyPr>
          <a:lstStyle/>
          <a:p>
            <a:pPr algn="ctr" eaLnBrk="0" fontAlgn="base" hangingPunct="0">
              <a:lnSpc>
                <a:spcPct val="90000"/>
              </a:lnSpc>
              <a:spcBef>
                <a:spcPct val="0"/>
              </a:spcBef>
              <a:spcAft>
                <a:spcPct val="0"/>
              </a:spcAft>
            </a:pPr>
            <a:r>
              <a:rPr lang="en-AU" sz="1200" dirty="0">
                <a:solidFill>
                  <a:srgbClr val="2C2C2C"/>
                </a:solidFill>
                <a:cs typeface="Arial"/>
              </a:rPr>
              <a:t>9</a:t>
            </a:r>
          </a:p>
        </p:txBody>
      </p:sp>
      <p:sp>
        <p:nvSpPr>
          <p:cNvPr id="76" name="Text Box 11">
            <a:extLst>
              <a:ext uri="{FF2B5EF4-FFF2-40B4-BE49-F238E27FC236}">
                <a16:creationId xmlns:a16="http://schemas.microsoft.com/office/drawing/2014/main" id="{8279CE2E-CC43-4E92-B2E7-B116A354D805}"/>
              </a:ext>
            </a:extLst>
          </p:cNvPr>
          <p:cNvSpPr txBox="1">
            <a:spLocks noChangeArrowheads="1"/>
          </p:cNvSpPr>
          <p:nvPr/>
        </p:nvSpPr>
        <p:spPr bwMode="auto">
          <a:xfrm rot="5400000">
            <a:off x="1090932" y="2127849"/>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sp>
        <p:nvSpPr>
          <p:cNvPr id="77" name="Text Box 11">
            <a:extLst>
              <a:ext uri="{FF2B5EF4-FFF2-40B4-BE49-F238E27FC236}">
                <a16:creationId xmlns:a16="http://schemas.microsoft.com/office/drawing/2014/main" id="{C332A918-9085-4C86-9F2E-38056D7AF230}"/>
              </a:ext>
            </a:extLst>
          </p:cNvPr>
          <p:cNvSpPr txBox="1">
            <a:spLocks noChangeArrowheads="1"/>
          </p:cNvSpPr>
          <p:nvPr/>
        </p:nvSpPr>
        <p:spPr bwMode="auto">
          <a:xfrm rot="5400000">
            <a:off x="1090932" y="3376805"/>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grpSp>
        <p:nvGrpSpPr>
          <p:cNvPr id="78" name="Group 77">
            <a:extLst>
              <a:ext uri="{FF2B5EF4-FFF2-40B4-BE49-F238E27FC236}">
                <a16:creationId xmlns:a16="http://schemas.microsoft.com/office/drawing/2014/main" id="{130E53BA-656F-4C28-A30A-841E7E1F79C1}"/>
              </a:ext>
            </a:extLst>
          </p:cNvPr>
          <p:cNvGrpSpPr/>
          <p:nvPr/>
        </p:nvGrpSpPr>
        <p:grpSpPr>
          <a:xfrm>
            <a:off x="4196316" y="1322911"/>
            <a:ext cx="2397848" cy="1578588"/>
            <a:chOff x="4241091" y="1671703"/>
            <a:chExt cx="2397848" cy="1578588"/>
          </a:xfrm>
        </p:grpSpPr>
        <p:grpSp>
          <p:nvGrpSpPr>
            <p:cNvPr id="79" name="Group 78">
              <a:extLst>
                <a:ext uri="{FF2B5EF4-FFF2-40B4-BE49-F238E27FC236}">
                  <a16:creationId xmlns:a16="http://schemas.microsoft.com/office/drawing/2014/main" id="{5E2363E2-84B3-4417-86AC-A0079753AB81}"/>
                </a:ext>
              </a:extLst>
            </p:cNvPr>
            <p:cNvGrpSpPr/>
            <p:nvPr/>
          </p:nvGrpSpPr>
          <p:grpSpPr>
            <a:xfrm>
              <a:off x="4241091" y="1671703"/>
              <a:ext cx="2397848" cy="1578588"/>
              <a:chOff x="4618268" y="2591551"/>
              <a:chExt cx="2397848" cy="1578588"/>
            </a:xfrm>
          </p:grpSpPr>
          <p:sp>
            <p:nvSpPr>
              <p:cNvPr id="81" name="Rectangle 80">
                <a:extLst>
                  <a:ext uri="{FF2B5EF4-FFF2-40B4-BE49-F238E27FC236}">
                    <a16:creationId xmlns:a16="http://schemas.microsoft.com/office/drawing/2014/main" id="{B85C5088-1A06-4DCB-B436-ACDBCC286258}"/>
                  </a:ext>
                </a:extLst>
              </p:cNvPr>
              <p:cNvSpPr/>
              <p:nvPr/>
            </p:nvSpPr>
            <p:spPr>
              <a:xfrm>
                <a:off x="4920703" y="2591551"/>
                <a:ext cx="2089033" cy="369332"/>
              </a:xfrm>
              <a:prstGeom prst="rect">
                <a:avLst/>
              </a:prstGeom>
            </p:spPr>
            <p:txBody>
              <a:bodyPr wrap="non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Times New Roman" panose="02020603050405020304" pitchFamily="18" charset="0"/>
                  </a:rPr>
                  <a:t>192.168.1.00000000</a:t>
                </a:r>
              </a:p>
            </p:txBody>
          </p:sp>
          <p:sp>
            <p:nvSpPr>
              <p:cNvPr id="82" name="Rectangle 81">
                <a:extLst>
                  <a:ext uri="{FF2B5EF4-FFF2-40B4-BE49-F238E27FC236}">
                    <a16:creationId xmlns:a16="http://schemas.microsoft.com/office/drawing/2014/main" id="{B7AB1310-5314-4E89-B0F2-270F5A8E24DC}"/>
                  </a:ext>
                </a:extLst>
              </p:cNvPr>
              <p:cNvSpPr/>
              <p:nvPr/>
            </p:nvSpPr>
            <p:spPr>
              <a:xfrm>
                <a:off x="4939842" y="3800807"/>
                <a:ext cx="2076274" cy="369332"/>
              </a:xfrm>
              <a:prstGeom prst="rect">
                <a:avLst/>
              </a:prstGeom>
            </p:spPr>
            <p:txBody>
              <a:bodyPr wrap="non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Times New Roman" panose="02020603050405020304" pitchFamily="18" charset="0"/>
                  </a:rPr>
                  <a:t>192.168.1.01100101</a:t>
                </a:r>
              </a:p>
            </p:txBody>
          </p:sp>
          <p:sp>
            <p:nvSpPr>
              <p:cNvPr id="83" name="Right Brace 82">
                <a:extLst>
                  <a:ext uri="{FF2B5EF4-FFF2-40B4-BE49-F238E27FC236}">
                    <a16:creationId xmlns:a16="http://schemas.microsoft.com/office/drawing/2014/main" id="{D6F4522C-6613-4886-9A84-B088280FF493}"/>
                  </a:ext>
                </a:extLst>
              </p:cNvPr>
              <p:cNvSpPr/>
              <p:nvPr/>
            </p:nvSpPr>
            <p:spPr>
              <a:xfrm rot="10800000">
                <a:off x="4618268" y="2743400"/>
                <a:ext cx="380779" cy="1327716"/>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grpSp>
        <p:sp>
          <p:nvSpPr>
            <p:cNvPr id="80" name="Text Box 11">
              <a:extLst>
                <a:ext uri="{FF2B5EF4-FFF2-40B4-BE49-F238E27FC236}">
                  <a16:creationId xmlns:a16="http://schemas.microsoft.com/office/drawing/2014/main" id="{067F807A-2830-48ED-B60C-DBE90CE5FCA0}"/>
                </a:ext>
              </a:extLst>
            </p:cNvPr>
            <p:cNvSpPr txBox="1">
              <a:spLocks noChangeArrowheads="1"/>
            </p:cNvSpPr>
            <p:nvPr/>
          </p:nvSpPr>
          <p:spPr bwMode="auto">
            <a:xfrm rot="5400000">
              <a:off x="4878343" y="2385785"/>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C2C2C"/>
                  </a:solidFill>
                  <a:effectLst/>
                  <a:uLnTx/>
                  <a:uFillTx/>
                  <a:latin typeface="Times New Roman" panose="02020603050405020304" pitchFamily="18" charset="0"/>
                  <a:cs typeface="Arial"/>
                </a:rPr>
                <a:t>…</a:t>
              </a:r>
            </a:p>
          </p:txBody>
        </p:sp>
      </p:grpSp>
      <p:grpSp>
        <p:nvGrpSpPr>
          <p:cNvPr id="84" name="Group 83">
            <a:extLst>
              <a:ext uri="{FF2B5EF4-FFF2-40B4-BE49-F238E27FC236}">
                <a16:creationId xmlns:a16="http://schemas.microsoft.com/office/drawing/2014/main" id="{FE73CB9C-16C6-46F0-B79A-6D36A3969F4E}"/>
              </a:ext>
            </a:extLst>
          </p:cNvPr>
          <p:cNvGrpSpPr/>
          <p:nvPr/>
        </p:nvGrpSpPr>
        <p:grpSpPr>
          <a:xfrm>
            <a:off x="4312575" y="2813095"/>
            <a:ext cx="2268829" cy="1042973"/>
            <a:chOff x="4357350" y="3161887"/>
            <a:chExt cx="2268829" cy="1042973"/>
          </a:xfrm>
        </p:grpSpPr>
        <p:grpSp>
          <p:nvGrpSpPr>
            <p:cNvPr id="85" name="Group 84">
              <a:extLst>
                <a:ext uri="{FF2B5EF4-FFF2-40B4-BE49-F238E27FC236}">
                  <a16:creationId xmlns:a16="http://schemas.microsoft.com/office/drawing/2014/main" id="{A22EB0BF-C5FF-4421-AEB3-C7EECA0D50A8}"/>
                </a:ext>
              </a:extLst>
            </p:cNvPr>
            <p:cNvGrpSpPr/>
            <p:nvPr/>
          </p:nvGrpSpPr>
          <p:grpSpPr>
            <a:xfrm>
              <a:off x="4357350" y="3161887"/>
              <a:ext cx="2268829" cy="1013972"/>
              <a:chOff x="4734527" y="4081735"/>
              <a:chExt cx="2268829" cy="1013972"/>
            </a:xfrm>
          </p:grpSpPr>
          <p:sp>
            <p:nvSpPr>
              <p:cNvPr id="87" name="Rectangle 86">
                <a:extLst>
                  <a:ext uri="{FF2B5EF4-FFF2-40B4-BE49-F238E27FC236}">
                    <a16:creationId xmlns:a16="http://schemas.microsoft.com/office/drawing/2014/main" id="{98890107-387C-4B01-8639-E201C7639ADA}"/>
                  </a:ext>
                </a:extLst>
              </p:cNvPr>
              <p:cNvSpPr/>
              <p:nvPr/>
            </p:nvSpPr>
            <p:spPr>
              <a:xfrm>
                <a:off x="4939842" y="4081735"/>
                <a:ext cx="2063514" cy="369332"/>
              </a:xfrm>
              <a:prstGeom prst="rect">
                <a:avLst/>
              </a:prstGeom>
            </p:spPr>
            <p:txBody>
              <a:bodyPr wrap="non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192.168.1.01100110</a:t>
                </a:r>
              </a:p>
            </p:txBody>
          </p:sp>
          <p:sp>
            <p:nvSpPr>
              <p:cNvPr id="88" name="Rectangle 87">
                <a:extLst>
                  <a:ext uri="{FF2B5EF4-FFF2-40B4-BE49-F238E27FC236}">
                    <a16:creationId xmlns:a16="http://schemas.microsoft.com/office/drawing/2014/main" id="{2FE58F8C-5F3B-41AF-92C6-86839B289C84}"/>
                  </a:ext>
                </a:extLst>
              </p:cNvPr>
              <p:cNvSpPr/>
              <p:nvPr/>
            </p:nvSpPr>
            <p:spPr>
              <a:xfrm>
                <a:off x="4927082" y="4726375"/>
                <a:ext cx="2076274" cy="369332"/>
              </a:xfrm>
              <a:prstGeom prst="rect">
                <a:avLst/>
              </a:prstGeom>
            </p:spPr>
            <p:txBody>
              <a:bodyPr wrap="none">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192.168.1.10011001</a:t>
                </a:r>
              </a:p>
            </p:txBody>
          </p:sp>
          <p:sp>
            <p:nvSpPr>
              <p:cNvPr id="89" name="Right Brace 88">
                <a:extLst>
                  <a:ext uri="{FF2B5EF4-FFF2-40B4-BE49-F238E27FC236}">
                    <a16:creationId xmlns:a16="http://schemas.microsoft.com/office/drawing/2014/main" id="{14EC0FA9-32FF-425C-B318-3691B37EECD6}"/>
                  </a:ext>
                </a:extLst>
              </p:cNvPr>
              <p:cNvSpPr/>
              <p:nvPr/>
            </p:nvSpPr>
            <p:spPr>
              <a:xfrm rot="10800000">
                <a:off x="4734527" y="4223648"/>
                <a:ext cx="245359" cy="779611"/>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grpSp>
        <p:sp>
          <p:nvSpPr>
            <p:cNvPr id="86" name="Text Box 11">
              <a:extLst>
                <a:ext uri="{FF2B5EF4-FFF2-40B4-BE49-F238E27FC236}">
                  <a16:creationId xmlns:a16="http://schemas.microsoft.com/office/drawing/2014/main" id="{DA7FCA9D-9409-4D7F-A09E-FA03F2B276C1}"/>
                </a:ext>
              </a:extLst>
            </p:cNvPr>
            <p:cNvSpPr txBox="1">
              <a:spLocks noChangeArrowheads="1"/>
            </p:cNvSpPr>
            <p:nvPr/>
          </p:nvSpPr>
          <p:spPr bwMode="auto">
            <a:xfrm rot="5400000">
              <a:off x="4878343" y="3634741"/>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C2C2C"/>
                  </a:solidFill>
                  <a:effectLst/>
                  <a:uLnTx/>
                  <a:uFillTx/>
                  <a:latin typeface="Times New Roman" panose="02020603050405020304" pitchFamily="18" charset="0"/>
                  <a:cs typeface="Arial"/>
                </a:rPr>
                <a:t>…</a:t>
              </a:r>
            </a:p>
          </p:txBody>
        </p:sp>
      </p:grpSp>
      <p:sp>
        <p:nvSpPr>
          <p:cNvPr id="48" name="Rectangle 47">
            <a:extLst>
              <a:ext uri="{FF2B5EF4-FFF2-40B4-BE49-F238E27FC236}">
                <a16:creationId xmlns:a16="http://schemas.microsoft.com/office/drawing/2014/main" id="{540D5DD9-660F-4AE1-A2A1-EF79DD18459C}"/>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9082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grpId="1" nodeType="afterEffect">
                                  <p:stCondLst>
                                    <p:cond delay="0"/>
                                  </p:stCondLst>
                                  <p:childTnLst>
                                    <p:set>
                                      <p:cBhvr>
                                        <p:cTn id="49" dur="1" fill="hold">
                                          <p:stCondLst>
                                            <p:cond delay="0"/>
                                          </p:stCondLst>
                                        </p:cTn>
                                        <p:tgtEl>
                                          <p:spTgt spid="6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66" grpId="0"/>
      <p:bldP spid="67" grpId="0" animBg="1"/>
      <p:bldP spid="67" grpId="1" animBg="1"/>
      <p:bldP spid="68" grpId="0" animBg="1"/>
      <p:bldP spid="69" grpId="0"/>
      <p:bldP spid="70" grpId="0" animBg="1"/>
      <p:bldP spid="71" grpId="0"/>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1980" y="194409"/>
            <a:ext cx="8469590" cy="983947"/>
          </a:xfrm>
        </p:spPr>
        <p:txBody>
          <a:bodyPr/>
          <a:lstStyle/>
          <a:p>
            <a:r>
              <a:rPr lang="en-US" sz="3200" dirty="0"/>
              <a:t>Is this the right way of subnetting?</a:t>
            </a:r>
          </a:p>
        </p:txBody>
      </p:sp>
      <p:sp>
        <p:nvSpPr>
          <p:cNvPr id="46" name="TextBox 45">
            <a:extLst>
              <a:ext uri="{FF2B5EF4-FFF2-40B4-BE49-F238E27FC236}">
                <a16:creationId xmlns:a16="http://schemas.microsoft.com/office/drawing/2014/main" id="{59611C41-909C-480A-861E-BE6D8DE885A1}"/>
              </a:ext>
            </a:extLst>
          </p:cNvPr>
          <p:cNvSpPr txBox="1"/>
          <p:nvPr/>
        </p:nvSpPr>
        <p:spPr>
          <a:xfrm>
            <a:off x="381980" y="1280081"/>
            <a:ext cx="4938318" cy="424732"/>
          </a:xfrm>
          <a:prstGeom prst="rect">
            <a:avLst/>
          </a:prstGeom>
          <a:noFill/>
        </p:spPr>
        <p:txBody>
          <a:bodyPr wrap="square" rtlCol="0">
            <a:spAutoFit/>
          </a:bodyPr>
          <a:lstStyle/>
          <a:p>
            <a:pPr eaLnBrk="0" fontAlgn="base" hangingPunct="0">
              <a:lnSpc>
                <a:spcPct val="90000"/>
              </a:lnSpc>
              <a:spcBef>
                <a:spcPct val="0"/>
              </a:spcBef>
              <a:spcAft>
                <a:spcPct val="0"/>
              </a:spcAft>
            </a:pPr>
            <a:r>
              <a:rPr lang="en-AU" sz="2400" b="1" dirty="0">
                <a:solidFill>
                  <a:srgbClr val="2C2C2C"/>
                </a:solidFill>
                <a:cs typeface="Arial"/>
              </a:rPr>
              <a:t>Why is it wrong</a:t>
            </a:r>
            <a:r>
              <a:rPr lang="en-AU" sz="2400" dirty="0">
                <a:solidFill>
                  <a:srgbClr val="2C2C2C"/>
                </a:solidFill>
                <a:cs typeface="Arial"/>
              </a:rPr>
              <a:t>?</a:t>
            </a:r>
          </a:p>
        </p:txBody>
      </p:sp>
      <p:sp>
        <p:nvSpPr>
          <p:cNvPr id="47" name="TextBox 46">
            <a:extLst>
              <a:ext uri="{FF2B5EF4-FFF2-40B4-BE49-F238E27FC236}">
                <a16:creationId xmlns:a16="http://schemas.microsoft.com/office/drawing/2014/main" id="{3D019911-94FB-4A80-AF9E-A7E6E2E2F33D}"/>
              </a:ext>
            </a:extLst>
          </p:cNvPr>
          <p:cNvSpPr txBox="1"/>
          <p:nvPr/>
        </p:nvSpPr>
        <p:spPr>
          <a:xfrm>
            <a:off x="530451" y="1731655"/>
            <a:ext cx="7878257" cy="4465838"/>
          </a:xfrm>
          <a:prstGeom prst="rect">
            <a:avLst/>
          </a:prstGeom>
          <a:noFill/>
        </p:spPr>
        <p:txBody>
          <a:bodyPr wrap="square" rtlCol="0">
            <a:spAutoFit/>
          </a:bodyPr>
          <a:lstStyle/>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Recall that subnet mask is used to specify the number of network bits in an IP address, and all IP addresses in the same subnet must have the same number of network bits</a:t>
            </a:r>
          </a:p>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So subnet B’s mask has to be /24, i.e. 255.255.255.0 </a:t>
            </a:r>
          </a:p>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However, this means that addresses in subnet B has the same number of network bits as IP addresses in the base network </a:t>
            </a:r>
          </a:p>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So subnet B is in fact the base network! </a:t>
            </a:r>
          </a:p>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This means that subnet B covers subnet A, i.e. subnets A and B overlap</a:t>
            </a:r>
          </a:p>
          <a:p>
            <a:pPr marL="342900" indent="-342900" eaLnBrk="0" fontAlgn="base" hangingPunct="0">
              <a:lnSpc>
                <a:spcPct val="90000"/>
              </a:lnSpc>
              <a:spcBef>
                <a:spcPts val="600"/>
              </a:spcBef>
              <a:spcAft>
                <a:spcPct val="0"/>
              </a:spcAft>
              <a:buFont typeface="Arial" panose="020B0604020202020204" pitchFamily="34" charset="0"/>
              <a:buChar char="•"/>
            </a:pPr>
            <a:r>
              <a:rPr lang="en-AU" sz="2400" dirty="0">
                <a:solidFill>
                  <a:srgbClr val="2C2C2C"/>
                </a:solidFill>
                <a:cs typeface="Arial"/>
              </a:rPr>
              <a:t>We haven’t got this subnetting done properly!</a:t>
            </a:r>
          </a:p>
        </p:txBody>
      </p:sp>
    </p:spTree>
    <p:extLst>
      <p:ext uri="{BB962C8B-B14F-4D97-AF65-F5344CB8AC3E}">
        <p14:creationId xmlns:p14="http://schemas.microsoft.com/office/powerpoint/2010/main" val="107334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1980" y="194409"/>
            <a:ext cx="8469590" cy="983947"/>
          </a:xfrm>
        </p:spPr>
        <p:txBody>
          <a:bodyPr/>
          <a:lstStyle/>
          <a:p>
            <a:r>
              <a:rPr lang="en-US" sz="3200" dirty="0"/>
              <a:t>Is this the right way of subnetting?</a:t>
            </a:r>
          </a:p>
        </p:txBody>
      </p:sp>
      <p:sp>
        <p:nvSpPr>
          <p:cNvPr id="5" name="TextBox 4">
            <a:extLst>
              <a:ext uri="{FF2B5EF4-FFF2-40B4-BE49-F238E27FC236}">
                <a16:creationId xmlns:a16="http://schemas.microsoft.com/office/drawing/2014/main" id="{6E2103AC-923E-4B95-B7CA-B959903FCFA5}"/>
              </a:ext>
            </a:extLst>
          </p:cNvPr>
          <p:cNvSpPr txBox="1"/>
          <p:nvPr/>
        </p:nvSpPr>
        <p:spPr>
          <a:xfrm>
            <a:off x="133840" y="1178356"/>
            <a:ext cx="3313721" cy="1089529"/>
          </a:xfrm>
          <a:prstGeom prst="rect">
            <a:avLst/>
          </a:prstGeom>
          <a:noFill/>
        </p:spPr>
        <p:txBody>
          <a:bodyPr wrap="square" rtlCol="0">
            <a:spAutoFit/>
          </a:bodyPr>
          <a:lstStyle/>
          <a:p>
            <a:pPr eaLnBrk="0" fontAlgn="base" hangingPunct="0">
              <a:lnSpc>
                <a:spcPct val="90000"/>
              </a:lnSpc>
              <a:spcBef>
                <a:spcPct val="0"/>
              </a:spcBef>
              <a:spcAft>
                <a:spcPct val="0"/>
              </a:spcAft>
            </a:pPr>
            <a:r>
              <a:rPr lang="en-AU" b="1" dirty="0">
                <a:solidFill>
                  <a:srgbClr val="2C2C2C"/>
                </a:solidFill>
                <a:cs typeface="Arial"/>
              </a:rPr>
              <a:t>What would happen</a:t>
            </a:r>
          </a:p>
          <a:p>
            <a:pPr eaLnBrk="0" fontAlgn="base" hangingPunct="0">
              <a:lnSpc>
                <a:spcPct val="90000"/>
              </a:lnSpc>
              <a:spcBef>
                <a:spcPct val="0"/>
              </a:spcBef>
              <a:spcAft>
                <a:spcPct val="0"/>
              </a:spcAft>
            </a:pPr>
            <a:r>
              <a:rPr lang="en-AU" b="1" dirty="0">
                <a:solidFill>
                  <a:srgbClr val="2C2C2C"/>
                </a:solidFill>
                <a:cs typeface="Arial"/>
              </a:rPr>
              <a:t>if we use the previously </a:t>
            </a:r>
          </a:p>
          <a:p>
            <a:pPr eaLnBrk="0" fontAlgn="base" hangingPunct="0">
              <a:lnSpc>
                <a:spcPct val="90000"/>
              </a:lnSpc>
              <a:spcBef>
                <a:spcPct val="0"/>
              </a:spcBef>
              <a:spcAft>
                <a:spcPct val="0"/>
              </a:spcAft>
            </a:pPr>
            <a:r>
              <a:rPr lang="en-AU" b="1" dirty="0">
                <a:solidFill>
                  <a:srgbClr val="2C2C2C"/>
                </a:solidFill>
                <a:cs typeface="Arial"/>
              </a:rPr>
              <a:t>obtained wrong subnetting solution in practice?</a:t>
            </a:r>
            <a:endParaRPr lang="en-AU" dirty="0">
              <a:solidFill>
                <a:srgbClr val="2C2C2C"/>
              </a:solidFill>
              <a:cs typeface="Arial"/>
            </a:endParaRPr>
          </a:p>
        </p:txBody>
      </p:sp>
      <p:sp>
        <p:nvSpPr>
          <p:cNvPr id="6" name="TextBox 5">
            <a:extLst>
              <a:ext uri="{FF2B5EF4-FFF2-40B4-BE49-F238E27FC236}">
                <a16:creationId xmlns:a16="http://schemas.microsoft.com/office/drawing/2014/main" id="{26248C3F-4DBA-423E-98CC-7047FDB51900}"/>
              </a:ext>
            </a:extLst>
          </p:cNvPr>
          <p:cNvSpPr txBox="1"/>
          <p:nvPr/>
        </p:nvSpPr>
        <p:spPr>
          <a:xfrm>
            <a:off x="171940" y="3515751"/>
            <a:ext cx="8469590" cy="2308324"/>
          </a:xfrm>
          <a:prstGeom prst="rect">
            <a:avLst/>
          </a:prstGeom>
          <a:noFill/>
        </p:spPr>
        <p:txBody>
          <a:bodyPr wrap="square" rtlCol="0">
            <a:spAutoFit/>
          </a:bodyPr>
          <a:lstStyle/>
          <a:p>
            <a:pPr eaLnBrk="0" fontAlgn="base" hangingPunct="0">
              <a:lnSpc>
                <a:spcPct val="90000"/>
              </a:lnSpc>
              <a:spcBef>
                <a:spcPct val="0"/>
              </a:spcBef>
              <a:spcAft>
                <a:spcPct val="0"/>
              </a:spcAft>
            </a:pPr>
            <a:r>
              <a:rPr lang="en-AU" sz="2000" dirty="0">
                <a:solidFill>
                  <a:srgbClr val="2C2C2C"/>
                </a:solidFill>
                <a:cs typeface="Arial"/>
              </a:rPr>
              <a:t>An example scenario:</a:t>
            </a:r>
          </a:p>
          <a:p>
            <a:pPr marL="285750" indent="-285750" eaLnBrk="0" fontAlgn="base" hangingPunct="0">
              <a:lnSpc>
                <a:spcPct val="90000"/>
              </a:lnSpc>
              <a:spcBef>
                <a:spcPct val="0"/>
              </a:spcBef>
              <a:spcAft>
                <a:spcPct val="0"/>
              </a:spcAft>
              <a:buFont typeface="Arial" panose="020B0604020202020204" pitchFamily="34" charset="0"/>
              <a:buChar char="•"/>
            </a:pPr>
            <a:r>
              <a:rPr lang="en-AU" sz="2000" dirty="0">
                <a:solidFill>
                  <a:srgbClr val="2C2C2C"/>
                </a:solidFill>
                <a:cs typeface="Arial"/>
              </a:rPr>
              <a:t>PC2 sends a packet to PC1</a:t>
            </a:r>
            <a:r>
              <a:rPr lang="en-AU" dirty="0">
                <a:solidFill>
                  <a:srgbClr val="2C2C2C"/>
                </a:solidFill>
                <a:cs typeface="Arial"/>
              </a:rPr>
              <a:t>. </a:t>
            </a:r>
          </a:p>
          <a:p>
            <a:pPr lvl="1" eaLnBrk="0" fontAlgn="base" hangingPunct="0">
              <a:spcBef>
                <a:spcPct val="0"/>
              </a:spcBef>
              <a:spcAft>
                <a:spcPct val="0"/>
              </a:spcAft>
            </a:pPr>
            <a:r>
              <a:rPr lang="en-AU" dirty="0">
                <a:solidFill>
                  <a:srgbClr val="2C2C2C"/>
                </a:solidFill>
                <a:cs typeface="Arial"/>
              </a:rPr>
              <a:t>Firstly PC2 determines the destination network by ANDing PC1’s IP address (192.168.1.11) with its own subnetwork mask (/24)  and finds out that PC1 has the same network bits as itself (192.168.1), so PC2 will send the packet out, directly to its local network, instead of asking its default gateway (G0/1 at R1) to forward the packet to the remote network. The packet can never reach PC1!</a:t>
            </a:r>
          </a:p>
        </p:txBody>
      </p:sp>
      <p:grpSp>
        <p:nvGrpSpPr>
          <p:cNvPr id="7" name="Group 6">
            <a:extLst>
              <a:ext uri="{FF2B5EF4-FFF2-40B4-BE49-F238E27FC236}">
                <a16:creationId xmlns:a16="http://schemas.microsoft.com/office/drawing/2014/main" id="{428BFB80-DFA6-4074-B387-4CD0342A639B}"/>
              </a:ext>
            </a:extLst>
          </p:cNvPr>
          <p:cNvGrpSpPr/>
          <p:nvPr/>
        </p:nvGrpSpPr>
        <p:grpSpPr>
          <a:xfrm>
            <a:off x="3137711" y="1178356"/>
            <a:ext cx="5060629" cy="2553295"/>
            <a:chOff x="3003871" y="1317788"/>
            <a:chExt cx="5060629" cy="2553295"/>
          </a:xfrm>
        </p:grpSpPr>
        <p:sp>
          <p:nvSpPr>
            <p:cNvPr id="8" name="TextBox 7">
              <a:extLst>
                <a:ext uri="{FF2B5EF4-FFF2-40B4-BE49-F238E27FC236}">
                  <a16:creationId xmlns:a16="http://schemas.microsoft.com/office/drawing/2014/main" id="{310DC8CD-107C-4C6E-AFE9-227DA12485A1}"/>
                </a:ext>
              </a:extLst>
            </p:cNvPr>
            <p:cNvSpPr txBox="1"/>
            <p:nvPr/>
          </p:nvSpPr>
          <p:spPr>
            <a:xfrm>
              <a:off x="3739522" y="2035073"/>
              <a:ext cx="1463040" cy="4247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endParaRPr kumimoji="0" lang="en-AU" sz="2400" b="0" i="0" u="none" strike="noStrike" kern="0" cap="none" spc="0" normalizeH="0" baseline="0" noProof="0" dirty="0">
                <a:ln>
                  <a:noFill/>
                </a:ln>
                <a:solidFill>
                  <a:srgbClr val="2C2C2C"/>
                </a:solidFill>
                <a:effectLst/>
                <a:uLnTx/>
                <a:uFillTx/>
                <a:cs typeface="Arial"/>
              </a:endParaRPr>
            </a:p>
          </p:txBody>
        </p:sp>
        <p:pic>
          <p:nvPicPr>
            <p:cNvPr id="9" name="Picture 8">
              <a:extLst>
                <a:ext uri="{FF2B5EF4-FFF2-40B4-BE49-F238E27FC236}">
                  <a16:creationId xmlns:a16="http://schemas.microsoft.com/office/drawing/2014/main" id="{720B41DF-D681-4D61-A96D-26BD7163293F}"/>
                </a:ext>
              </a:extLst>
            </p:cNvPr>
            <p:cNvPicPr>
              <a:picLocks noChangeAspect="1"/>
            </p:cNvPicPr>
            <p:nvPr/>
          </p:nvPicPr>
          <p:blipFill>
            <a:blip r:embed="rId2"/>
            <a:stretch>
              <a:fillRect/>
            </a:stretch>
          </p:blipFill>
          <p:spPr>
            <a:xfrm>
              <a:off x="3060700" y="1317788"/>
              <a:ext cx="5003800" cy="2553295"/>
            </a:xfrm>
            <a:prstGeom prst="rect">
              <a:avLst/>
            </a:prstGeom>
          </p:spPr>
        </p:pic>
        <p:sp>
          <p:nvSpPr>
            <p:cNvPr id="10" name="TextBox 9">
              <a:extLst>
                <a:ext uri="{FF2B5EF4-FFF2-40B4-BE49-F238E27FC236}">
                  <a16:creationId xmlns:a16="http://schemas.microsoft.com/office/drawing/2014/main" id="{7AC2216A-4F26-490B-8170-D5CCD9E8DA1F}"/>
                </a:ext>
              </a:extLst>
            </p:cNvPr>
            <p:cNvSpPr txBox="1"/>
            <p:nvPr/>
          </p:nvSpPr>
          <p:spPr>
            <a:xfrm>
              <a:off x="3003871" y="3529701"/>
              <a:ext cx="1584960"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AU" sz="1200" b="1" i="0" u="none" strike="noStrike" kern="0" cap="none" spc="0" normalizeH="0" baseline="0" noProof="0" dirty="0">
                  <a:ln>
                    <a:noFill/>
                  </a:ln>
                  <a:solidFill>
                    <a:srgbClr val="FF0000"/>
                  </a:solidFill>
                  <a:effectLst/>
                  <a:uLnTx/>
                  <a:uFillTx/>
                  <a:cs typeface="Arial"/>
                </a:rPr>
                <a:t>192.168.1.112/24</a:t>
              </a:r>
            </a:p>
          </p:txBody>
        </p:sp>
        <p:sp>
          <p:nvSpPr>
            <p:cNvPr id="12" name="TextBox 11">
              <a:extLst>
                <a:ext uri="{FF2B5EF4-FFF2-40B4-BE49-F238E27FC236}">
                  <a16:creationId xmlns:a16="http://schemas.microsoft.com/office/drawing/2014/main" id="{F224A4D8-0957-4EA3-B69E-EDE6646886E7}"/>
                </a:ext>
              </a:extLst>
            </p:cNvPr>
            <p:cNvSpPr txBox="1"/>
            <p:nvPr/>
          </p:nvSpPr>
          <p:spPr>
            <a:xfrm>
              <a:off x="5562600" y="1317788"/>
              <a:ext cx="1219200"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AU" sz="1200" b="1" i="0" u="none" strike="noStrike" kern="0" cap="none" spc="0" normalizeH="0" baseline="0" noProof="0" dirty="0">
                  <a:ln>
                    <a:noFill/>
                  </a:ln>
                  <a:solidFill>
                    <a:srgbClr val="FF0000"/>
                  </a:solidFill>
                  <a:effectLst/>
                  <a:uLnTx/>
                  <a:uFillTx/>
                  <a:cs typeface="Arial"/>
                </a:rPr>
                <a:t>192.168.1.0/24</a:t>
              </a:r>
            </a:p>
          </p:txBody>
        </p:sp>
        <p:sp>
          <p:nvSpPr>
            <p:cNvPr id="13" name="TextBox 12">
              <a:extLst>
                <a:ext uri="{FF2B5EF4-FFF2-40B4-BE49-F238E27FC236}">
                  <a16:creationId xmlns:a16="http://schemas.microsoft.com/office/drawing/2014/main" id="{AB75E3C4-BE10-4432-8177-BEE4650FF65B}"/>
                </a:ext>
              </a:extLst>
            </p:cNvPr>
            <p:cNvSpPr txBox="1"/>
            <p:nvPr/>
          </p:nvSpPr>
          <p:spPr>
            <a:xfrm>
              <a:off x="3330758" y="2330539"/>
              <a:ext cx="1435880"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AU" sz="1200" b="1" i="0" u="none" strike="noStrike" kern="0" cap="none" spc="0" normalizeH="0" baseline="0" noProof="0" dirty="0">
                  <a:ln>
                    <a:noFill/>
                  </a:ln>
                  <a:solidFill>
                    <a:srgbClr val="2B2BF5"/>
                  </a:solidFill>
                  <a:effectLst/>
                  <a:uLnTx/>
                  <a:uFillTx/>
                  <a:cs typeface="Arial"/>
                </a:rPr>
                <a:t>192.168.1.11/25</a:t>
              </a:r>
            </a:p>
          </p:txBody>
        </p:sp>
        <p:pic>
          <p:nvPicPr>
            <p:cNvPr id="14" name="Picture 13">
              <a:extLst>
                <a:ext uri="{FF2B5EF4-FFF2-40B4-BE49-F238E27FC236}">
                  <a16:creationId xmlns:a16="http://schemas.microsoft.com/office/drawing/2014/main" id="{AB8A9F05-731E-4BA2-9D66-39E33E38472E}"/>
                </a:ext>
              </a:extLst>
            </p:cNvPr>
            <p:cNvPicPr>
              <a:picLocks noChangeAspect="1"/>
            </p:cNvPicPr>
            <p:nvPr/>
          </p:nvPicPr>
          <p:blipFill>
            <a:blip r:embed="rId3"/>
            <a:stretch>
              <a:fillRect/>
            </a:stretch>
          </p:blipFill>
          <p:spPr>
            <a:xfrm>
              <a:off x="4532741" y="1347857"/>
              <a:ext cx="1038470" cy="228463"/>
            </a:xfrm>
            <a:prstGeom prst="rect">
              <a:avLst/>
            </a:prstGeom>
          </p:spPr>
        </p:pic>
        <p:pic>
          <p:nvPicPr>
            <p:cNvPr id="15" name="Picture 14">
              <a:extLst>
                <a:ext uri="{FF2B5EF4-FFF2-40B4-BE49-F238E27FC236}">
                  <a16:creationId xmlns:a16="http://schemas.microsoft.com/office/drawing/2014/main" id="{9CA99321-9CE2-451F-A40D-AB02AB747648}"/>
                </a:ext>
              </a:extLst>
            </p:cNvPr>
            <p:cNvPicPr>
              <a:picLocks noChangeAspect="1"/>
            </p:cNvPicPr>
            <p:nvPr/>
          </p:nvPicPr>
          <p:blipFill>
            <a:blip r:embed="rId4"/>
            <a:stretch>
              <a:fillRect/>
            </a:stretch>
          </p:blipFill>
          <p:spPr>
            <a:xfrm>
              <a:off x="4532002" y="3531358"/>
              <a:ext cx="1253969" cy="226411"/>
            </a:xfrm>
            <a:prstGeom prst="rect">
              <a:avLst/>
            </a:prstGeom>
          </p:spPr>
        </p:pic>
        <p:sp>
          <p:nvSpPr>
            <p:cNvPr id="16" name="TextBox 15">
              <a:extLst>
                <a:ext uri="{FF2B5EF4-FFF2-40B4-BE49-F238E27FC236}">
                  <a16:creationId xmlns:a16="http://schemas.microsoft.com/office/drawing/2014/main" id="{328B6C99-11DE-4839-9B2A-D22875A661A7}"/>
                </a:ext>
              </a:extLst>
            </p:cNvPr>
            <p:cNvSpPr txBox="1"/>
            <p:nvPr/>
          </p:nvSpPr>
          <p:spPr>
            <a:xfrm>
              <a:off x="6374536" y="2052138"/>
              <a:ext cx="1390260"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AU" sz="1200" b="1" i="0" u="none" strike="noStrike" kern="0" cap="none" spc="0" normalizeH="0" baseline="0" noProof="0" dirty="0">
                  <a:ln>
                    <a:noFill/>
                  </a:ln>
                  <a:solidFill>
                    <a:srgbClr val="2B2BF5"/>
                  </a:solidFill>
                  <a:effectLst/>
                  <a:uLnTx/>
                  <a:uFillTx/>
                  <a:cs typeface="Arial"/>
                </a:rPr>
                <a:t>192.168.1.1/25</a:t>
              </a:r>
            </a:p>
          </p:txBody>
        </p:sp>
        <p:sp>
          <p:nvSpPr>
            <p:cNvPr id="17" name="TextBox 16">
              <a:extLst>
                <a:ext uri="{FF2B5EF4-FFF2-40B4-BE49-F238E27FC236}">
                  <a16:creationId xmlns:a16="http://schemas.microsoft.com/office/drawing/2014/main" id="{44BD222B-97AE-4F91-8BD8-11E300B96003}"/>
                </a:ext>
              </a:extLst>
            </p:cNvPr>
            <p:cNvSpPr txBox="1"/>
            <p:nvPr/>
          </p:nvSpPr>
          <p:spPr>
            <a:xfrm>
              <a:off x="6313151" y="3067836"/>
              <a:ext cx="1584960"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AU" sz="1200" b="1" i="0" u="none" strike="noStrike" kern="0" cap="none" spc="0" normalizeH="0" baseline="0" noProof="0" dirty="0">
                  <a:ln>
                    <a:noFill/>
                  </a:ln>
                  <a:solidFill>
                    <a:srgbClr val="FF0000"/>
                  </a:solidFill>
                  <a:effectLst/>
                  <a:uLnTx/>
                  <a:uFillTx/>
                  <a:cs typeface="Arial"/>
                </a:rPr>
                <a:t>192.168.1.103/24</a:t>
              </a:r>
            </a:p>
          </p:txBody>
        </p:sp>
        <p:sp>
          <p:nvSpPr>
            <p:cNvPr id="18" name="TextBox 17">
              <a:extLst>
                <a:ext uri="{FF2B5EF4-FFF2-40B4-BE49-F238E27FC236}">
                  <a16:creationId xmlns:a16="http://schemas.microsoft.com/office/drawing/2014/main" id="{F888A9A4-0617-4CE6-97F5-7EC291AA2746}"/>
                </a:ext>
              </a:extLst>
            </p:cNvPr>
            <p:cNvSpPr txBox="1"/>
            <p:nvPr/>
          </p:nvSpPr>
          <p:spPr>
            <a:xfrm>
              <a:off x="5645015" y="3501007"/>
              <a:ext cx="1787656"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endParaRPr kumimoji="0" lang="en-AU" sz="1200" b="1" i="0" u="none" strike="noStrike" kern="0" cap="none" spc="0" normalizeH="0" baseline="0" noProof="0" dirty="0">
                <a:ln>
                  <a:noFill/>
                </a:ln>
                <a:solidFill>
                  <a:srgbClr val="FF0000"/>
                </a:solidFill>
                <a:effectLst/>
                <a:uLnTx/>
                <a:uFillTx/>
                <a:cs typeface="Arial"/>
              </a:endParaRPr>
            </a:p>
          </p:txBody>
        </p:sp>
        <p:sp>
          <p:nvSpPr>
            <p:cNvPr id="19" name="TextBox 18">
              <a:extLst>
                <a:ext uri="{FF2B5EF4-FFF2-40B4-BE49-F238E27FC236}">
                  <a16:creationId xmlns:a16="http://schemas.microsoft.com/office/drawing/2014/main" id="{DD622C22-A175-4CA6-9577-9C61149E0D7D}"/>
                </a:ext>
              </a:extLst>
            </p:cNvPr>
            <p:cNvSpPr txBox="1"/>
            <p:nvPr/>
          </p:nvSpPr>
          <p:spPr>
            <a:xfrm>
              <a:off x="5645015" y="1343569"/>
              <a:ext cx="1761067" cy="258532"/>
            </a:xfrm>
            <a:prstGeom prst="rect">
              <a:avLst/>
            </a:prstGeom>
            <a:solidFill>
              <a:srgbClr val="FFFFFF"/>
            </a:solidFill>
          </p:spPr>
          <p:txBody>
            <a:bodyPr wrap="square" rtlCol="0">
              <a:spAutoFit/>
            </a:bodyPr>
            <a:lstStyle/>
            <a:p>
              <a:pPr marL="0" marR="0" lvl="0" indent="0" algn="ctr" defTabSz="914400" eaLnBrk="0" fontAlgn="base" latinLnBrk="0" hangingPunct="0">
                <a:lnSpc>
                  <a:spcPct val="90000"/>
                </a:lnSpc>
                <a:spcBef>
                  <a:spcPct val="0"/>
                </a:spcBef>
                <a:spcAft>
                  <a:spcPct val="0"/>
                </a:spcAft>
                <a:buClrTx/>
                <a:buSzTx/>
                <a:buFontTx/>
                <a:buNone/>
                <a:tabLst/>
                <a:defRPr/>
              </a:pPr>
              <a:endParaRPr kumimoji="0" lang="en-AU" sz="1200" b="1" i="0" u="none" strike="noStrike" kern="0" cap="none" spc="0" normalizeH="0" baseline="0" noProof="0" dirty="0">
                <a:ln>
                  <a:noFill/>
                </a:ln>
                <a:solidFill>
                  <a:srgbClr val="2B2BF5"/>
                </a:solidFill>
                <a:effectLst/>
                <a:uLnTx/>
                <a:uFillTx/>
                <a:cs typeface="Arial"/>
              </a:endParaRPr>
            </a:p>
          </p:txBody>
        </p:sp>
      </p:grpSp>
    </p:spTree>
    <p:extLst>
      <p:ext uri="{BB962C8B-B14F-4D97-AF65-F5344CB8AC3E}">
        <p14:creationId xmlns:p14="http://schemas.microsoft.com/office/powerpoint/2010/main" val="359964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85216" y="108122"/>
            <a:ext cx="8469590" cy="983947"/>
          </a:xfrm>
        </p:spPr>
        <p:txBody>
          <a:bodyPr/>
          <a:lstStyle/>
          <a:p>
            <a:r>
              <a:rPr lang="en-US" sz="3200" dirty="0"/>
              <a:t>Creating Equal-Sized Subnets</a:t>
            </a:r>
          </a:p>
        </p:txBody>
      </p:sp>
      <p:cxnSp>
        <p:nvCxnSpPr>
          <p:cNvPr id="5" name="Straight Connector 4">
            <a:extLst>
              <a:ext uri="{FF2B5EF4-FFF2-40B4-BE49-F238E27FC236}">
                <a16:creationId xmlns:a16="http://schemas.microsoft.com/office/drawing/2014/main" id="{56F10578-5931-4B55-94B7-7D2CE64FF5B6}"/>
              </a:ext>
            </a:extLst>
          </p:cNvPr>
          <p:cNvCxnSpPr/>
          <p:nvPr/>
        </p:nvCxnSpPr>
        <p:spPr>
          <a:xfrm>
            <a:off x="156019" y="3882948"/>
            <a:ext cx="4113952" cy="20614"/>
          </a:xfrm>
          <a:prstGeom prst="line">
            <a:avLst/>
          </a:prstGeom>
          <a:noFill/>
          <a:ln w="19050" cap="flat" cmpd="sng" algn="ctr">
            <a:solidFill>
              <a:srgbClr val="FF0000"/>
            </a:solidFill>
            <a:prstDash val="solid"/>
          </a:ln>
          <a:effectLst/>
        </p:spPr>
      </p:cxnSp>
      <p:grpSp>
        <p:nvGrpSpPr>
          <p:cNvPr id="6" name="Group 5">
            <a:extLst>
              <a:ext uri="{FF2B5EF4-FFF2-40B4-BE49-F238E27FC236}">
                <a16:creationId xmlns:a16="http://schemas.microsoft.com/office/drawing/2014/main" id="{E720E89B-8B5C-41A2-A191-38AA11C30317}"/>
              </a:ext>
            </a:extLst>
          </p:cNvPr>
          <p:cNvGrpSpPr/>
          <p:nvPr/>
        </p:nvGrpSpPr>
        <p:grpSpPr>
          <a:xfrm>
            <a:off x="4129622" y="1426929"/>
            <a:ext cx="2812010" cy="2384892"/>
            <a:chOff x="6846539" y="1836377"/>
            <a:chExt cx="2812010" cy="2384892"/>
          </a:xfrm>
        </p:grpSpPr>
        <p:sp>
          <p:nvSpPr>
            <p:cNvPr id="7" name="Text Box 11">
              <a:extLst>
                <a:ext uri="{FF2B5EF4-FFF2-40B4-BE49-F238E27FC236}">
                  <a16:creationId xmlns:a16="http://schemas.microsoft.com/office/drawing/2014/main" id="{C776221A-AB33-4DF8-8388-827E0D00331D}"/>
                </a:ext>
              </a:extLst>
            </p:cNvPr>
            <p:cNvSpPr txBox="1">
              <a:spLocks noChangeArrowheads="1"/>
            </p:cNvSpPr>
            <p:nvPr/>
          </p:nvSpPr>
          <p:spPr bwMode="auto">
            <a:xfrm>
              <a:off x="7156988" y="2826455"/>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009999"/>
                  </a:solidFill>
                  <a:effectLst/>
                  <a:uLnTx/>
                  <a:uFillTx/>
                  <a:latin typeface="Times New Roman" panose="02020603050405020304" pitchFamily="18" charset="0"/>
                  <a:cs typeface="Arial"/>
                </a:rPr>
                <a:t>192. 168. 1. 0/25</a:t>
              </a:r>
            </a:p>
          </p:txBody>
        </p:sp>
        <p:sp>
          <p:nvSpPr>
            <p:cNvPr id="8" name="Right Brace 7">
              <a:extLst>
                <a:ext uri="{FF2B5EF4-FFF2-40B4-BE49-F238E27FC236}">
                  <a16:creationId xmlns:a16="http://schemas.microsoft.com/office/drawing/2014/main" id="{4F12BAA9-CE58-44A1-97B6-DF88FAEAE848}"/>
                </a:ext>
              </a:extLst>
            </p:cNvPr>
            <p:cNvSpPr/>
            <p:nvPr/>
          </p:nvSpPr>
          <p:spPr>
            <a:xfrm>
              <a:off x="6846539" y="1836377"/>
              <a:ext cx="380779" cy="2384892"/>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2C2C2C"/>
                </a:solidFill>
                <a:effectLst/>
                <a:uLnTx/>
                <a:uFillTx/>
                <a:latin typeface="Arial"/>
                <a:ea typeface="+mn-ea"/>
                <a:cs typeface="Arial"/>
              </a:endParaRPr>
            </a:p>
          </p:txBody>
        </p:sp>
      </p:grpSp>
      <p:grpSp>
        <p:nvGrpSpPr>
          <p:cNvPr id="9" name="Group 8">
            <a:extLst>
              <a:ext uri="{FF2B5EF4-FFF2-40B4-BE49-F238E27FC236}">
                <a16:creationId xmlns:a16="http://schemas.microsoft.com/office/drawing/2014/main" id="{7633F66A-55AF-489F-BD03-B000403C531A}"/>
              </a:ext>
            </a:extLst>
          </p:cNvPr>
          <p:cNvGrpSpPr/>
          <p:nvPr/>
        </p:nvGrpSpPr>
        <p:grpSpPr>
          <a:xfrm>
            <a:off x="4156107" y="3887642"/>
            <a:ext cx="2828079" cy="2560910"/>
            <a:chOff x="6726470" y="4297090"/>
            <a:chExt cx="2828079" cy="2560910"/>
          </a:xfrm>
        </p:grpSpPr>
        <p:sp>
          <p:nvSpPr>
            <p:cNvPr id="10" name="Text Box 11">
              <a:extLst>
                <a:ext uri="{FF2B5EF4-FFF2-40B4-BE49-F238E27FC236}">
                  <a16:creationId xmlns:a16="http://schemas.microsoft.com/office/drawing/2014/main" id="{157FB804-C5A4-48C6-A69E-83229159C11E}"/>
                </a:ext>
              </a:extLst>
            </p:cNvPr>
            <p:cNvSpPr txBox="1">
              <a:spLocks noChangeArrowheads="1"/>
            </p:cNvSpPr>
            <p:nvPr/>
          </p:nvSpPr>
          <p:spPr bwMode="auto">
            <a:xfrm>
              <a:off x="7052988" y="5403598"/>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FF7C80"/>
                  </a:solidFill>
                  <a:effectLst/>
                  <a:uLnTx/>
                  <a:uFillTx/>
                  <a:latin typeface="Times New Roman" panose="02020603050405020304" pitchFamily="18" charset="0"/>
                  <a:cs typeface="Arial"/>
                </a:rPr>
                <a:t>192. 168. 1. 128/25</a:t>
              </a:r>
            </a:p>
          </p:txBody>
        </p:sp>
        <p:sp>
          <p:nvSpPr>
            <p:cNvPr id="12" name="Right Brace 11">
              <a:extLst>
                <a:ext uri="{FF2B5EF4-FFF2-40B4-BE49-F238E27FC236}">
                  <a16:creationId xmlns:a16="http://schemas.microsoft.com/office/drawing/2014/main" id="{8C989CF1-3319-4BF6-9736-4E8E3A250FA1}"/>
                </a:ext>
              </a:extLst>
            </p:cNvPr>
            <p:cNvSpPr/>
            <p:nvPr/>
          </p:nvSpPr>
          <p:spPr>
            <a:xfrm>
              <a:off x="6726470" y="4297090"/>
              <a:ext cx="380779" cy="2560910"/>
            </a:xfrm>
            <a:prstGeom prst="rightBrace">
              <a:avLst/>
            </a:prstGeom>
            <a:noFill/>
            <a:ln w="9525" cap="flat" cmpd="sng" algn="ctr">
              <a:solidFill>
                <a:srgbClr val="264DAE"/>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2C2C2C"/>
                </a:solidFill>
                <a:effectLst/>
                <a:uLnTx/>
                <a:uFillTx/>
                <a:latin typeface="Arial"/>
                <a:ea typeface="+mn-ea"/>
                <a:cs typeface="Arial"/>
              </a:endParaRPr>
            </a:p>
          </p:txBody>
        </p:sp>
      </p:grpSp>
      <p:sp>
        <p:nvSpPr>
          <p:cNvPr id="13" name="Rectangle 6">
            <a:extLst>
              <a:ext uri="{FF2B5EF4-FFF2-40B4-BE49-F238E27FC236}">
                <a16:creationId xmlns:a16="http://schemas.microsoft.com/office/drawing/2014/main" id="{ABF5C088-0534-4733-ABA5-A04CE40CC11A}"/>
              </a:ext>
            </a:extLst>
          </p:cNvPr>
          <p:cNvSpPr txBox="1">
            <a:spLocks noChangeArrowheads="1"/>
          </p:cNvSpPr>
          <p:nvPr/>
        </p:nvSpPr>
        <p:spPr>
          <a:xfrm>
            <a:off x="35805" y="796589"/>
            <a:ext cx="9038349" cy="4604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lnSpc>
                <a:spcPts val="2000"/>
              </a:lnSpc>
            </a:pPr>
            <a:r>
              <a:rPr lang="en-US" sz="2000" kern="0" dirty="0">
                <a:solidFill>
                  <a:srgbClr val="2C2C2C"/>
                </a:solidFill>
                <a:cs typeface="Arial"/>
              </a:rPr>
              <a:t>We need a systematic way to subnet. Recall the previous example: given base network:192.168.1.0/24</a:t>
            </a:r>
          </a:p>
        </p:txBody>
      </p:sp>
      <p:sp>
        <p:nvSpPr>
          <p:cNvPr id="14" name="Rectangle 13">
            <a:extLst>
              <a:ext uri="{FF2B5EF4-FFF2-40B4-BE49-F238E27FC236}">
                <a16:creationId xmlns:a16="http://schemas.microsoft.com/office/drawing/2014/main" id="{65158C06-117A-49E5-9720-8D0060A8BB14}"/>
              </a:ext>
            </a:extLst>
          </p:cNvPr>
          <p:cNvSpPr/>
          <p:nvPr/>
        </p:nvSpPr>
        <p:spPr>
          <a:xfrm>
            <a:off x="2215325" y="1378132"/>
            <a:ext cx="1028927" cy="2485754"/>
          </a:xfrm>
          <a:prstGeom prst="rect">
            <a:avLst/>
          </a:prstGeom>
          <a:solidFill>
            <a:srgbClr val="00B050">
              <a:alpha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rgbClr val="2C2C2C"/>
              </a:solidFill>
              <a:effectLst/>
              <a:uLnTx/>
              <a:uFillTx/>
              <a:latin typeface="Arial"/>
              <a:ea typeface="+mn-ea"/>
              <a:cs typeface="Arial"/>
            </a:endParaRPr>
          </a:p>
        </p:txBody>
      </p:sp>
      <p:grpSp>
        <p:nvGrpSpPr>
          <p:cNvPr id="15" name="Group 14">
            <a:extLst>
              <a:ext uri="{FF2B5EF4-FFF2-40B4-BE49-F238E27FC236}">
                <a16:creationId xmlns:a16="http://schemas.microsoft.com/office/drawing/2014/main" id="{FEF0D8A9-0DA8-42E0-BF4A-505177C25429}"/>
              </a:ext>
            </a:extLst>
          </p:cNvPr>
          <p:cNvGrpSpPr/>
          <p:nvPr/>
        </p:nvGrpSpPr>
        <p:grpSpPr>
          <a:xfrm>
            <a:off x="156019" y="1341460"/>
            <a:ext cx="2507951" cy="5097870"/>
            <a:chOff x="1089419" y="1697260"/>
            <a:chExt cx="2507951" cy="5097870"/>
          </a:xfrm>
        </p:grpSpPr>
        <p:sp>
          <p:nvSpPr>
            <p:cNvPr id="16" name="Line 9">
              <a:extLst>
                <a:ext uri="{FF2B5EF4-FFF2-40B4-BE49-F238E27FC236}">
                  <a16:creationId xmlns:a16="http://schemas.microsoft.com/office/drawing/2014/main" id="{48E00EF9-5B21-49A6-8B6E-94880FB1885F}"/>
                </a:ext>
              </a:extLst>
            </p:cNvPr>
            <p:cNvSpPr>
              <a:spLocks noChangeShapeType="1"/>
            </p:cNvSpPr>
            <p:nvPr/>
          </p:nvSpPr>
          <p:spPr bwMode="auto">
            <a:xfrm flipH="1">
              <a:off x="1198994" y="1857582"/>
              <a:ext cx="56" cy="4761443"/>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17" name="Line 8">
              <a:extLst>
                <a:ext uri="{FF2B5EF4-FFF2-40B4-BE49-F238E27FC236}">
                  <a16:creationId xmlns:a16="http://schemas.microsoft.com/office/drawing/2014/main" id="{D43624E0-A8D6-4F64-B608-2C0EC2A4595F}"/>
                </a:ext>
              </a:extLst>
            </p:cNvPr>
            <p:cNvSpPr>
              <a:spLocks noChangeShapeType="1"/>
            </p:cNvSpPr>
            <p:nvPr/>
          </p:nvSpPr>
          <p:spPr bwMode="auto">
            <a:xfrm flipV="1">
              <a:off x="1089419" y="1849262"/>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18" name="Text Box 11">
              <a:extLst>
                <a:ext uri="{FF2B5EF4-FFF2-40B4-BE49-F238E27FC236}">
                  <a16:creationId xmlns:a16="http://schemas.microsoft.com/office/drawing/2014/main" id="{63E771BA-25EA-45E3-91F9-785E17F1AEDF}"/>
                </a:ext>
              </a:extLst>
            </p:cNvPr>
            <p:cNvSpPr txBox="1">
              <a:spLocks noChangeArrowheads="1"/>
            </p:cNvSpPr>
            <p:nvPr/>
          </p:nvSpPr>
          <p:spPr bwMode="auto">
            <a:xfrm>
              <a:off x="1242000" y="1697260"/>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192. 168. 1. 0</a:t>
              </a:r>
            </a:p>
          </p:txBody>
        </p:sp>
        <p:sp>
          <p:nvSpPr>
            <p:cNvPr id="19" name="Text Box 11">
              <a:extLst>
                <a:ext uri="{FF2B5EF4-FFF2-40B4-BE49-F238E27FC236}">
                  <a16:creationId xmlns:a16="http://schemas.microsoft.com/office/drawing/2014/main" id="{9A623CAF-C79E-4E0F-B7D3-E5E1BA04964F}"/>
                </a:ext>
              </a:extLst>
            </p:cNvPr>
            <p:cNvSpPr txBox="1">
              <a:spLocks noChangeArrowheads="1"/>
            </p:cNvSpPr>
            <p:nvPr/>
          </p:nvSpPr>
          <p:spPr bwMode="auto">
            <a:xfrm>
              <a:off x="1242000" y="1906514"/>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a:t>
              </a:r>
            </a:p>
          </p:txBody>
        </p:sp>
        <p:sp>
          <p:nvSpPr>
            <p:cNvPr id="20" name="Text Box 11">
              <a:extLst>
                <a:ext uri="{FF2B5EF4-FFF2-40B4-BE49-F238E27FC236}">
                  <a16:creationId xmlns:a16="http://schemas.microsoft.com/office/drawing/2014/main" id="{C3FE71ED-A162-447F-A69D-28EB40D9332E}"/>
                </a:ext>
              </a:extLst>
            </p:cNvPr>
            <p:cNvSpPr txBox="1">
              <a:spLocks noChangeArrowheads="1"/>
            </p:cNvSpPr>
            <p:nvPr/>
          </p:nvSpPr>
          <p:spPr bwMode="auto">
            <a:xfrm rot="5400000">
              <a:off x="1423915" y="3172083"/>
              <a:ext cx="985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DADADA">
                      <a:lumMod val="40000"/>
                      <a:lumOff val="60000"/>
                    </a:srgbClr>
                  </a:solidFill>
                  <a:effectLst/>
                  <a:uLnTx/>
                  <a:uFillTx/>
                  <a:latin typeface="Times New Roman" panose="02020603050405020304" pitchFamily="18" charset="0"/>
                  <a:cs typeface="Arial"/>
                </a:rPr>
                <a:t>…</a:t>
              </a:r>
            </a:p>
          </p:txBody>
        </p:sp>
        <p:sp>
          <p:nvSpPr>
            <p:cNvPr id="21" name="Text Box 11">
              <a:extLst>
                <a:ext uri="{FF2B5EF4-FFF2-40B4-BE49-F238E27FC236}">
                  <a16:creationId xmlns:a16="http://schemas.microsoft.com/office/drawing/2014/main" id="{718250FA-EF01-42D3-BE86-4347B3A0BAB6}"/>
                </a:ext>
              </a:extLst>
            </p:cNvPr>
            <p:cNvSpPr txBox="1">
              <a:spLocks noChangeArrowheads="1"/>
            </p:cNvSpPr>
            <p:nvPr/>
          </p:nvSpPr>
          <p:spPr bwMode="auto">
            <a:xfrm>
              <a:off x="1242000" y="2450794"/>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192. 168. 1. 62</a:t>
              </a:r>
            </a:p>
          </p:txBody>
        </p:sp>
        <p:sp>
          <p:nvSpPr>
            <p:cNvPr id="22" name="Text Box 11">
              <a:extLst>
                <a:ext uri="{FF2B5EF4-FFF2-40B4-BE49-F238E27FC236}">
                  <a16:creationId xmlns:a16="http://schemas.microsoft.com/office/drawing/2014/main" id="{F8396051-96EB-48B8-89F3-2251E2AB8B3E}"/>
                </a:ext>
              </a:extLst>
            </p:cNvPr>
            <p:cNvSpPr txBox="1">
              <a:spLocks noChangeArrowheads="1"/>
            </p:cNvSpPr>
            <p:nvPr/>
          </p:nvSpPr>
          <p:spPr bwMode="auto">
            <a:xfrm>
              <a:off x="1242000" y="2660048"/>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192. 168. 1. 63</a:t>
              </a:r>
            </a:p>
          </p:txBody>
        </p:sp>
        <p:sp>
          <p:nvSpPr>
            <p:cNvPr id="23" name="Text Box 11">
              <a:extLst>
                <a:ext uri="{FF2B5EF4-FFF2-40B4-BE49-F238E27FC236}">
                  <a16:creationId xmlns:a16="http://schemas.microsoft.com/office/drawing/2014/main" id="{079712A0-8F1C-4CF1-9829-06EA0B625119}"/>
                </a:ext>
              </a:extLst>
            </p:cNvPr>
            <p:cNvSpPr txBox="1">
              <a:spLocks noChangeArrowheads="1"/>
            </p:cNvSpPr>
            <p:nvPr/>
          </p:nvSpPr>
          <p:spPr bwMode="auto">
            <a:xfrm>
              <a:off x="1242000" y="2916918"/>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192. 168. 1. 64</a:t>
              </a:r>
            </a:p>
          </p:txBody>
        </p:sp>
        <p:sp>
          <p:nvSpPr>
            <p:cNvPr id="24" name="Text Box 11">
              <a:extLst>
                <a:ext uri="{FF2B5EF4-FFF2-40B4-BE49-F238E27FC236}">
                  <a16:creationId xmlns:a16="http://schemas.microsoft.com/office/drawing/2014/main" id="{96173C1C-0143-4766-8C05-B794851A7F58}"/>
                </a:ext>
              </a:extLst>
            </p:cNvPr>
            <p:cNvSpPr txBox="1">
              <a:spLocks noChangeArrowheads="1"/>
            </p:cNvSpPr>
            <p:nvPr/>
          </p:nvSpPr>
          <p:spPr bwMode="auto">
            <a:xfrm>
              <a:off x="1242000" y="3126172"/>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192. 168. 1. 65</a:t>
              </a:r>
            </a:p>
          </p:txBody>
        </p:sp>
        <p:sp>
          <p:nvSpPr>
            <p:cNvPr id="25" name="Text Box 11">
              <a:extLst>
                <a:ext uri="{FF2B5EF4-FFF2-40B4-BE49-F238E27FC236}">
                  <a16:creationId xmlns:a16="http://schemas.microsoft.com/office/drawing/2014/main" id="{27802640-4936-49A5-BC15-62867AA4D944}"/>
                </a:ext>
              </a:extLst>
            </p:cNvPr>
            <p:cNvSpPr txBox="1">
              <a:spLocks noChangeArrowheads="1"/>
            </p:cNvSpPr>
            <p:nvPr/>
          </p:nvSpPr>
          <p:spPr bwMode="auto">
            <a:xfrm>
              <a:off x="1242000" y="3775758"/>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192. 168. 1. 126</a:t>
              </a:r>
            </a:p>
          </p:txBody>
        </p:sp>
        <p:sp>
          <p:nvSpPr>
            <p:cNvPr id="26" name="Text Box 11">
              <a:extLst>
                <a:ext uri="{FF2B5EF4-FFF2-40B4-BE49-F238E27FC236}">
                  <a16:creationId xmlns:a16="http://schemas.microsoft.com/office/drawing/2014/main" id="{EE48D436-F287-4938-BFF0-A563F03B5684}"/>
                </a:ext>
              </a:extLst>
            </p:cNvPr>
            <p:cNvSpPr txBox="1">
              <a:spLocks noChangeArrowheads="1"/>
            </p:cNvSpPr>
            <p:nvPr/>
          </p:nvSpPr>
          <p:spPr bwMode="auto">
            <a:xfrm>
              <a:off x="1242000" y="3985012"/>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192. 168. 1. 127</a:t>
              </a:r>
            </a:p>
          </p:txBody>
        </p:sp>
        <p:sp>
          <p:nvSpPr>
            <p:cNvPr id="27" name="Line 8">
              <a:extLst>
                <a:ext uri="{FF2B5EF4-FFF2-40B4-BE49-F238E27FC236}">
                  <a16:creationId xmlns:a16="http://schemas.microsoft.com/office/drawing/2014/main" id="{6DF3C1AF-EEC9-4F05-A609-9E619AF5D690}"/>
                </a:ext>
              </a:extLst>
            </p:cNvPr>
            <p:cNvSpPr>
              <a:spLocks noChangeShapeType="1"/>
            </p:cNvSpPr>
            <p:nvPr/>
          </p:nvSpPr>
          <p:spPr bwMode="auto">
            <a:xfrm flipV="1">
              <a:off x="1101251" y="6642197"/>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28" name="Text Box 11">
              <a:extLst>
                <a:ext uri="{FF2B5EF4-FFF2-40B4-BE49-F238E27FC236}">
                  <a16:creationId xmlns:a16="http://schemas.microsoft.com/office/drawing/2014/main" id="{CE7B7A80-0C5E-4575-B49C-C165DF264E96}"/>
                </a:ext>
              </a:extLst>
            </p:cNvPr>
            <p:cNvSpPr txBox="1">
              <a:spLocks noChangeArrowheads="1"/>
            </p:cNvSpPr>
            <p:nvPr/>
          </p:nvSpPr>
          <p:spPr bwMode="auto">
            <a:xfrm>
              <a:off x="1242000" y="4199601"/>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192. 168. 1. 128</a:t>
              </a:r>
            </a:p>
          </p:txBody>
        </p:sp>
        <p:sp>
          <p:nvSpPr>
            <p:cNvPr id="29" name="Text Box 11">
              <a:extLst>
                <a:ext uri="{FF2B5EF4-FFF2-40B4-BE49-F238E27FC236}">
                  <a16:creationId xmlns:a16="http://schemas.microsoft.com/office/drawing/2014/main" id="{9FC14003-8083-424C-B447-77823999863B}"/>
                </a:ext>
              </a:extLst>
            </p:cNvPr>
            <p:cNvSpPr txBox="1">
              <a:spLocks noChangeArrowheads="1"/>
            </p:cNvSpPr>
            <p:nvPr/>
          </p:nvSpPr>
          <p:spPr bwMode="auto">
            <a:xfrm>
              <a:off x="1242000" y="4408855"/>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192. 168. 1. 129</a:t>
              </a:r>
            </a:p>
          </p:txBody>
        </p:sp>
        <p:sp>
          <p:nvSpPr>
            <p:cNvPr id="30" name="Text Box 11">
              <a:extLst>
                <a:ext uri="{FF2B5EF4-FFF2-40B4-BE49-F238E27FC236}">
                  <a16:creationId xmlns:a16="http://schemas.microsoft.com/office/drawing/2014/main" id="{408611AF-D73E-46C6-9761-C6DB0B0706CA}"/>
                </a:ext>
              </a:extLst>
            </p:cNvPr>
            <p:cNvSpPr txBox="1">
              <a:spLocks noChangeArrowheads="1"/>
            </p:cNvSpPr>
            <p:nvPr/>
          </p:nvSpPr>
          <p:spPr bwMode="auto">
            <a:xfrm rot="5400000">
              <a:off x="1423915" y="5674424"/>
              <a:ext cx="985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DADADA">
                      <a:lumMod val="40000"/>
                      <a:lumOff val="60000"/>
                    </a:srgbClr>
                  </a:solidFill>
                  <a:effectLst/>
                  <a:uLnTx/>
                  <a:uFillTx/>
                  <a:latin typeface="Times New Roman" panose="02020603050405020304" pitchFamily="18" charset="0"/>
                  <a:cs typeface="Arial"/>
                </a:rPr>
                <a:t>…</a:t>
              </a:r>
            </a:p>
          </p:txBody>
        </p:sp>
        <p:sp>
          <p:nvSpPr>
            <p:cNvPr id="31" name="Text Box 11">
              <a:extLst>
                <a:ext uri="{FF2B5EF4-FFF2-40B4-BE49-F238E27FC236}">
                  <a16:creationId xmlns:a16="http://schemas.microsoft.com/office/drawing/2014/main" id="{7E49F838-DAC9-49B9-B172-8BFE2242E870}"/>
                </a:ext>
              </a:extLst>
            </p:cNvPr>
            <p:cNvSpPr txBox="1">
              <a:spLocks noChangeArrowheads="1"/>
            </p:cNvSpPr>
            <p:nvPr/>
          </p:nvSpPr>
          <p:spPr bwMode="auto">
            <a:xfrm>
              <a:off x="1242000" y="4953135"/>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192. 168. 1. 190</a:t>
              </a:r>
            </a:p>
          </p:txBody>
        </p:sp>
        <p:sp>
          <p:nvSpPr>
            <p:cNvPr id="32" name="Text Box 11">
              <a:extLst>
                <a:ext uri="{FF2B5EF4-FFF2-40B4-BE49-F238E27FC236}">
                  <a16:creationId xmlns:a16="http://schemas.microsoft.com/office/drawing/2014/main" id="{8F1F158E-816E-4793-A08F-29CFCDBA1EB2}"/>
                </a:ext>
              </a:extLst>
            </p:cNvPr>
            <p:cNvSpPr txBox="1">
              <a:spLocks noChangeArrowheads="1"/>
            </p:cNvSpPr>
            <p:nvPr/>
          </p:nvSpPr>
          <p:spPr bwMode="auto">
            <a:xfrm>
              <a:off x="1203705" y="5162389"/>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 192. 168. 1. 191</a:t>
              </a:r>
            </a:p>
          </p:txBody>
        </p:sp>
        <p:sp>
          <p:nvSpPr>
            <p:cNvPr id="33" name="Text Box 11">
              <a:extLst>
                <a:ext uri="{FF2B5EF4-FFF2-40B4-BE49-F238E27FC236}">
                  <a16:creationId xmlns:a16="http://schemas.microsoft.com/office/drawing/2014/main" id="{A78DF0C2-9142-4226-984A-BF58D37F200D}"/>
                </a:ext>
              </a:extLst>
            </p:cNvPr>
            <p:cNvSpPr txBox="1">
              <a:spLocks noChangeArrowheads="1"/>
            </p:cNvSpPr>
            <p:nvPr/>
          </p:nvSpPr>
          <p:spPr bwMode="auto">
            <a:xfrm>
              <a:off x="1242000" y="5419259"/>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192. 168. 1. 192</a:t>
              </a:r>
            </a:p>
          </p:txBody>
        </p:sp>
        <p:sp>
          <p:nvSpPr>
            <p:cNvPr id="34" name="Text Box 11">
              <a:extLst>
                <a:ext uri="{FF2B5EF4-FFF2-40B4-BE49-F238E27FC236}">
                  <a16:creationId xmlns:a16="http://schemas.microsoft.com/office/drawing/2014/main" id="{0D01D4C8-0050-48A6-9829-0E05C1A04DCC}"/>
                </a:ext>
              </a:extLst>
            </p:cNvPr>
            <p:cNvSpPr txBox="1">
              <a:spLocks noChangeArrowheads="1"/>
            </p:cNvSpPr>
            <p:nvPr/>
          </p:nvSpPr>
          <p:spPr bwMode="auto">
            <a:xfrm>
              <a:off x="1242000" y="5628513"/>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192. 168. 1. 193</a:t>
              </a:r>
            </a:p>
          </p:txBody>
        </p:sp>
        <p:sp>
          <p:nvSpPr>
            <p:cNvPr id="35" name="Text Box 11">
              <a:extLst>
                <a:ext uri="{FF2B5EF4-FFF2-40B4-BE49-F238E27FC236}">
                  <a16:creationId xmlns:a16="http://schemas.microsoft.com/office/drawing/2014/main" id="{FCA5003C-3F5D-4223-B0A9-F79E938446C5}"/>
                </a:ext>
              </a:extLst>
            </p:cNvPr>
            <p:cNvSpPr txBox="1">
              <a:spLocks noChangeArrowheads="1"/>
            </p:cNvSpPr>
            <p:nvPr/>
          </p:nvSpPr>
          <p:spPr bwMode="auto">
            <a:xfrm>
              <a:off x="1242000" y="6278099"/>
              <a:ext cx="1831677" cy="31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192. 168. 1. 254</a:t>
              </a:r>
            </a:p>
          </p:txBody>
        </p:sp>
        <p:sp>
          <p:nvSpPr>
            <p:cNvPr id="36" name="Text Box 11">
              <a:extLst>
                <a:ext uri="{FF2B5EF4-FFF2-40B4-BE49-F238E27FC236}">
                  <a16:creationId xmlns:a16="http://schemas.microsoft.com/office/drawing/2014/main" id="{909E3D56-7FD4-4627-A876-FAD317014CDB}"/>
                </a:ext>
              </a:extLst>
            </p:cNvPr>
            <p:cNvSpPr txBox="1">
              <a:spLocks noChangeArrowheads="1"/>
            </p:cNvSpPr>
            <p:nvPr/>
          </p:nvSpPr>
          <p:spPr bwMode="auto">
            <a:xfrm>
              <a:off x="1242000" y="6487353"/>
              <a:ext cx="235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192. 168. 1. 255</a:t>
              </a:r>
            </a:p>
          </p:txBody>
        </p:sp>
        <p:sp>
          <p:nvSpPr>
            <p:cNvPr id="37" name="Text Box 11">
              <a:extLst>
                <a:ext uri="{FF2B5EF4-FFF2-40B4-BE49-F238E27FC236}">
                  <a16:creationId xmlns:a16="http://schemas.microsoft.com/office/drawing/2014/main" id="{1E35CCA8-F47B-4BD4-A110-7B9C946FAF57}"/>
                </a:ext>
              </a:extLst>
            </p:cNvPr>
            <p:cNvSpPr txBox="1">
              <a:spLocks noChangeArrowheads="1"/>
            </p:cNvSpPr>
            <p:nvPr/>
          </p:nvSpPr>
          <p:spPr bwMode="auto">
            <a:xfrm rot="5400000">
              <a:off x="1636723" y="2180839"/>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38" name="Text Box 11">
              <a:extLst>
                <a:ext uri="{FF2B5EF4-FFF2-40B4-BE49-F238E27FC236}">
                  <a16:creationId xmlns:a16="http://schemas.microsoft.com/office/drawing/2014/main" id="{89AA31C9-9C0E-4DB1-B02B-0432145E1474}"/>
                </a:ext>
              </a:extLst>
            </p:cNvPr>
            <p:cNvSpPr txBox="1">
              <a:spLocks noChangeArrowheads="1"/>
            </p:cNvSpPr>
            <p:nvPr/>
          </p:nvSpPr>
          <p:spPr bwMode="auto">
            <a:xfrm rot="5400000">
              <a:off x="1624316" y="3529876"/>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39" name="Text Box 11">
              <a:extLst>
                <a:ext uri="{FF2B5EF4-FFF2-40B4-BE49-F238E27FC236}">
                  <a16:creationId xmlns:a16="http://schemas.microsoft.com/office/drawing/2014/main" id="{FE1983C9-D2E3-4C54-AE59-5D0E37386BC6}"/>
                </a:ext>
              </a:extLst>
            </p:cNvPr>
            <p:cNvSpPr txBox="1">
              <a:spLocks noChangeArrowheads="1"/>
            </p:cNvSpPr>
            <p:nvPr/>
          </p:nvSpPr>
          <p:spPr bwMode="auto">
            <a:xfrm rot="5400000">
              <a:off x="1582734" y="4762495"/>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40" name="Text Box 11">
              <a:extLst>
                <a:ext uri="{FF2B5EF4-FFF2-40B4-BE49-F238E27FC236}">
                  <a16:creationId xmlns:a16="http://schemas.microsoft.com/office/drawing/2014/main" id="{630962F7-64D9-4084-887B-D5B913C7DA3F}"/>
                </a:ext>
              </a:extLst>
            </p:cNvPr>
            <p:cNvSpPr txBox="1">
              <a:spLocks noChangeArrowheads="1"/>
            </p:cNvSpPr>
            <p:nvPr/>
          </p:nvSpPr>
          <p:spPr bwMode="auto">
            <a:xfrm rot="5400000">
              <a:off x="1582236" y="5967417"/>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grpSp>
      <p:sp>
        <p:nvSpPr>
          <p:cNvPr id="41" name="Rectangle 40">
            <a:extLst>
              <a:ext uri="{FF2B5EF4-FFF2-40B4-BE49-F238E27FC236}">
                <a16:creationId xmlns:a16="http://schemas.microsoft.com/office/drawing/2014/main" id="{61D87916-CE48-4265-B983-C27A937A0DAB}"/>
              </a:ext>
            </a:extLst>
          </p:cNvPr>
          <p:cNvSpPr/>
          <p:nvPr/>
        </p:nvSpPr>
        <p:spPr>
          <a:xfrm>
            <a:off x="2214456" y="1374306"/>
            <a:ext cx="825408" cy="5065024"/>
          </a:xfrm>
          <a:prstGeom prst="rect">
            <a:avLst/>
          </a:prstGeom>
          <a:solidFill>
            <a:srgbClr val="FFFF00">
              <a:alpha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rgbClr val="2C2C2C"/>
              </a:solidFill>
              <a:effectLst/>
              <a:uLnTx/>
              <a:uFillTx/>
              <a:latin typeface="Arial"/>
              <a:ea typeface="+mn-ea"/>
              <a:cs typeface="Arial"/>
            </a:endParaRPr>
          </a:p>
        </p:txBody>
      </p:sp>
      <p:grpSp>
        <p:nvGrpSpPr>
          <p:cNvPr id="42" name="Group 41">
            <a:extLst>
              <a:ext uri="{FF2B5EF4-FFF2-40B4-BE49-F238E27FC236}">
                <a16:creationId xmlns:a16="http://schemas.microsoft.com/office/drawing/2014/main" id="{E682CDC0-B5AC-4012-8C89-C672A23A4BB3}"/>
              </a:ext>
            </a:extLst>
          </p:cNvPr>
          <p:cNvGrpSpPr/>
          <p:nvPr/>
        </p:nvGrpSpPr>
        <p:grpSpPr>
          <a:xfrm>
            <a:off x="1525831" y="1325799"/>
            <a:ext cx="3123299" cy="5135748"/>
            <a:chOff x="2459231" y="1681599"/>
            <a:chExt cx="3123299" cy="5135748"/>
          </a:xfrm>
        </p:grpSpPr>
        <p:sp>
          <p:nvSpPr>
            <p:cNvPr id="43" name="Text Box 11">
              <a:extLst>
                <a:ext uri="{FF2B5EF4-FFF2-40B4-BE49-F238E27FC236}">
                  <a16:creationId xmlns:a16="http://schemas.microsoft.com/office/drawing/2014/main" id="{E6B0D3A2-96A4-46CF-904B-9A2163B777C5}"/>
                </a:ext>
              </a:extLst>
            </p:cNvPr>
            <p:cNvSpPr txBox="1">
              <a:spLocks noChangeArrowheads="1"/>
            </p:cNvSpPr>
            <p:nvPr/>
          </p:nvSpPr>
          <p:spPr bwMode="auto">
            <a:xfrm>
              <a:off x="3078000" y="1681599"/>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00000000</a:t>
              </a:r>
            </a:p>
          </p:txBody>
        </p:sp>
        <p:sp>
          <p:nvSpPr>
            <p:cNvPr id="44" name="Text Box 11">
              <a:extLst>
                <a:ext uri="{FF2B5EF4-FFF2-40B4-BE49-F238E27FC236}">
                  <a16:creationId xmlns:a16="http://schemas.microsoft.com/office/drawing/2014/main" id="{A45CF8BE-E921-4C1C-96D5-F41B301BCF93}"/>
                </a:ext>
              </a:extLst>
            </p:cNvPr>
            <p:cNvSpPr txBox="1">
              <a:spLocks noChangeArrowheads="1"/>
            </p:cNvSpPr>
            <p:nvPr/>
          </p:nvSpPr>
          <p:spPr bwMode="auto">
            <a:xfrm>
              <a:off x="3080969" y="1928731"/>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00000001</a:t>
              </a:r>
            </a:p>
          </p:txBody>
        </p:sp>
        <p:cxnSp>
          <p:nvCxnSpPr>
            <p:cNvPr id="45" name="Straight Arrow Connector 44">
              <a:extLst>
                <a:ext uri="{FF2B5EF4-FFF2-40B4-BE49-F238E27FC236}">
                  <a16:creationId xmlns:a16="http://schemas.microsoft.com/office/drawing/2014/main" id="{CA15A1A0-3215-4FDA-87D8-143807EEE347}"/>
                </a:ext>
              </a:extLst>
            </p:cNvPr>
            <p:cNvCxnSpPr/>
            <p:nvPr/>
          </p:nvCxnSpPr>
          <p:spPr>
            <a:xfrm>
              <a:off x="2494545" y="1857582"/>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48" name="Straight Arrow Connector 47">
              <a:extLst>
                <a:ext uri="{FF2B5EF4-FFF2-40B4-BE49-F238E27FC236}">
                  <a16:creationId xmlns:a16="http://schemas.microsoft.com/office/drawing/2014/main" id="{62ED02F6-9CF5-4606-9CC0-09361D27989C}"/>
                </a:ext>
              </a:extLst>
            </p:cNvPr>
            <p:cNvCxnSpPr/>
            <p:nvPr/>
          </p:nvCxnSpPr>
          <p:spPr>
            <a:xfrm>
              <a:off x="2486202" y="2083021"/>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49" name="Text Box 11">
              <a:extLst>
                <a:ext uri="{FF2B5EF4-FFF2-40B4-BE49-F238E27FC236}">
                  <a16:creationId xmlns:a16="http://schemas.microsoft.com/office/drawing/2014/main" id="{D9A84DD6-476F-4CCC-B646-BAAEAB9B2DC2}"/>
                </a:ext>
              </a:extLst>
            </p:cNvPr>
            <p:cNvSpPr txBox="1">
              <a:spLocks noChangeArrowheads="1"/>
            </p:cNvSpPr>
            <p:nvPr/>
          </p:nvSpPr>
          <p:spPr bwMode="auto">
            <a:xfrm>
              <a:off x="3062341" y="2435133"/>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00111110</a:t>
              </a:r>
            </a:p>
          </p:txBody>
        </p:sp>
        <p:sp>
          <p:nvSpPr>
            <p:cNvPr id="50" name="Text Box 11">
              <a:extLst>
                <a:ext uri="{FF2B5EF4-FFF2-40B4-BE49-F238E27FC236}">
                  <a16:creationId xmlns:a16="http://schemas.microsoft.com/office/drawing/2014/main" id="{6F035FFE-51D1-40C0-ABF6-50FDFA44AC21}"/>
                </a:ext>
              </a:extLst>
            </p:cNvPr>
            <p:cNvSpPr txBox="1">
              <a:spLocks noChangeArrowheads="1"/>
            </p:cNvSpPr>
            <p:nvPr/>
          </p:nvSpPr>
          <p:spPr bwMode="auto">
            <a:xfrm>
              <a:off x="3062341" y="2682265"/>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00111111</a:t>
              </a:r>
            </a:p>
          </p:txBody>
        </p:sp>
        <p:cxnSp>
          <p:nvCxnSpPr>
            <p:cNvPr id="51" name="Straight Arrow Connector 50">
              <a:extLst>
                <a:ext uri="{FF2B5EF4-FFF2-40B4-BE49-F238E27FC236}">
                  <a16:creationId xmlns:a16="http://schemas.microsoft.com/office/drawing/2014/main" id="{FC0F8B0D-96F4-4C15-8EF2-BBE374474563}"/>
                </a:ext>
              </a:extLst>
            </p:cNvPr>
            <p:cNvCxnSpPr/>
            <p:nvPr/>
          </p:nvCxnSpPr>
          <p:spPr>
            <a:xfrm>
              <a:off x="2475917" y="2611116"/>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52" name="Straight Arrow Connector 51">
              <a:extLst>
                <a:ext uri="{FF2B5EF4-FFF2-40B4-BE49-F238E27FC236}">
                  <a16:creationId xmlns:a16="http://schemas.microsoft.com/office/drawing/2014/main" id="{64AE299D-061B-4729-BF00-6234F4CC5C48}"/>
                </a:ext>
              </a:extLst>
            </p:cNvPr>
            <p:cNvCxnSpPr/>
            <p:nvPr/>
          </p:nvCxnSpPr>
          <p:spPr>
            <a:xfrm>
              <a:off x="2459231" y="2864131"/>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53" name="Text Box 11">
              <a:extLst>
                <a:ext uri="{FF2B5EF4-FFF2-40B4-BE49-F238E27FC236}">
                  <a16:creationId xmlns:a16="http://schemas.microsoft.com/office/drawing/2014/main" id="{674A4062-F62E-41FB-A5D0-1F0D356860A1}"/>
                </a:ext>
              </a:extLst>
            </p:cNvPr>
            <p:cNvSpPr txBox="1">
              <a:spLocks noChangeArrowheads="1"/>
            </p:cNvSpPr>
            <p:nvPr/>
          </p:nvSpPr>
          <p:spPr bwMode="auto">
            <a:xfrm>
              <a:off x="3053998" y="2901257"/>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01000000</a:t>
              </a:r>
            </a:p>
          </p:txBody>
        </p:sp>
        <p:sp>
          <p:nvSpPr>
            <p:cNvPr id="54" name="Text Box 11">
              <a:extLst>
                <a:ext uri="{FF2B5EF4-FFF2-40B4-BE49-F238E27FC236}">
                  <a16:creationId xmlns:a16="http://schemas.microsoft.com/office/drawing/2014/main" id="{D71FE3DA-720B-4402-96C0-1A2EF061617B}"/>
                </a:ext>
              </a:extLst>
            </p:cNvPr>
            <p:cNvSpPr txBox="1">
              <a:spLocks noChangeArrowheads="1"/>
            </p:cNvSpPr>
            <p:nvPr/>
          </p:nvSpPr>
          <p:spPr bwMode="auto">
            <a:xfrm>
              <a:off x="3053998" y="3148389"/>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01000001</a:t>
              </a:r>
            </a:p>
          </p:txBody>
        </p:sp>
        <p:cxnSp>
          <p:nvCxnSpPr>
            <p:cNvPr id="55" name="Straight Arrow Connector 54">
              <a:extLst>
                <a:ext uri="{FF2B5EF4-FFF2-40B4-BE49-F238E27FC236}">
                  <a16:creationId xmlns:a16="http://schemas.microsoft.com/office/drawing/2014/main" id="{C89D56EC-5AEC-42FC-93F2-42A2FEA032C7}"/>
                </a:ext>
              </a:extLst>
            </p:cNvPr>
            <p:cNvCxnSpPr/>
            <p:nvPr/>
          </p:nvCxnSpPr>
          <p:spPr>
            <a:xfrm>
              <a:off x="2467574" y="3077240"/>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56" name="Straight Arrow Connector 55">
              <a:extLst>
                <a:ext uri="{FF2B5EF4-FFF2-40B4-BE49-F238E27FC236}">
                  <a16:creationId xmlns:a16="http://schemas.microsoft.com/office/drawing/2014/main" id="{C9554855-B3BB-46CF-AC8E-009A34B24F51}"/>
                </a:ext>
              </a:extLst>
            </p:cNvPr>
            <p:cNvCxnSpPr/>
            <p:nvPr/>
          </p:nvCxnSpPr>
          <p:spPr>
            <a:xfrm>
              <a:off x="2459231" y="3305258"/>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57" name="Text Box 11">
              <a:extLst>
                <a:ext uri="{FF2B5EF4-FFF2-40B4-BE49-F238E27FC236}">
                  <a16:creationId xmlns:a16="http://schemas.microsoft.com/office/drawing/2014/main" id="{382CE17B-D61D-4E87-BD14-E036F9909DBB}"/>
                </a:ext>
              </a:extLst>
            </p:cNvPr>
            <p:cNvSpPr txBox="1">
              <a:spLocks noChangeArrowheads="1"/>
            </p:cNvSpPr>
            <p:nvPr/>
          </p:nvSpPr>
          <p:spPr bwMode="auto">
            <a:xfrm>
              <a:off x="3072626" y="3760097"/>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01111110</a:t>
              </a:r>
            </a:p>
          </p:txBody>
        </p:sp>
        <p:sp>
          <p:nvSpPr>
            <p:cNvPr id="58" name="Text Box 11">
              <a:extLst>
                <a:ext uri="{FF2B5EF4-FFF2-40B4-BE49-F238E27FC236}">
                  <a16:creationId xmlns:a16="http://schemas.microsoft.com/office/drawing/2014/main" id="{FDF49D24-2B62-4E93-BD4E-384844A6BDBA}"/>
                </a:ext>
              </a:extLst>
            </p:cNvPr>
            <p:cNvSpPr txBox="1">
              <a:spLocks noChangeArrowheads="1"/>
            </p:cNvSpPr>
            <p:nvPr/>
          </p:nvSpPr>
          <p:spPr bwMode="auto">
            <a:xfrm>
              <a:off x="3072626" y="4007229"/>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01111111</a:t>
              </a:r>
            </a:p>
          </p:txBody>
        </p:sp>
        <p:cxnSp>
          <p:nvCxnSpPr>
            <p:cNvPr id="59" name="Straight Arrow Connector 58">
              <a:extLst>
                <a:ext uri="{FF2B5EF4-FFF2-40B4-BE49-F238E27FC236}">
                  <a16:creationId xmlns:a16="http://schemas.microsoft.com/office/drawing/2014/main" id="{6D54D5DD-A5E6-4A80-B8F5-ED9BC7AD1FCC}"/>
                </a:ext>
              </a:extLst>
            </p:cNvPr>
            <p:cNvCxnSpPr/>
            <p:nvPr/>
          </p:nvCxnSpPr>
          <p:spPr>
            <a:xfrm>
              <a:off x="2486202" y="3936080"/>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60" name="Straight Arrow Connector 59">
              <a:extLst>
                <a:ext uri="{FF2B5EF4-FFF2-40B4-BE49-F238E27FC236}">
                  <a16:creationId xmlns:a16="http://schemas.microsoft.com/office/drawing/2014/main" id="{A41039CA-130A-4C16-859F-D459425F34A2}"/>
                </a:ext>
              </a:extLst>
            </p:cNvPr>
            <p:cNvCxnSpPr/>
            <p:nvPr/>
          </p:nvCxnSpPr>
          <p:spPr>
            <a:xfrm>
              <a:off x="2477859" y="4136055"/>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61" name="Text Box 11">
              <a:extLst>
                <a:ext uri="{FF2B5EF4-FFF2-40B4-BE49-F238E27FC236}">
                  <a16:creationId xmlns:a16="http://schemas.microsoft.com/office/drawing/2014/main" id="{963CECE9-0B31-48FA-89FD-F68D971B3554}"/>
                </a:ext>
              </a:extLst>
            </p:cNvPr>
            <p:cNvSpPr txBox="1">
              <a:spLocks noChangeArrowheads="1"/>
            </p:cNvSpPr>
            <p:nvPr/>
          </p:nvSpPr>
          <p:spPr bwMode="auto">
            <a:xfrm>
              <a:off x="3080969" y="4183940"/>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10000000</a:t>
              </a:r>
            </a:p>
          </p:txBody>
        </p:sp>
        <p:sp>
          <p:nvSpPr>
            <p:cNvPr id="62" name="Text Box 11">
              <a:extLst>
                <a:ext uri="{FF2B5EF4-FFF2-40B4-BE49-F238E27FC236}">
                  <a16:creationId xmlns:a16="http://schemas.microsoft.com/office/drawing/2014/main" id="{D3A6EFEF-C47E-4F84-9E84-2319608CF4D5}"/>
                </a:ext>
              </a:extLst>
            </p:cNvPr>
            <p:cNvSpPr txBox="1">
              <a:spLocks noChangeArrowheads="1"/>
            </p:cNvSpPr>
            <p:nvPr/>
          </p:nvSpPr>
          <p:spPr bwMode="auto">
            <a:xfrm>
              <a:off x="3080969" y="4387598"/>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10000001</a:t>
              </a:r>
            </a:p>
          </p:txBody>
        </p:sp>
        <p:cxnSp>
          <p:nvCxnSpPr>
            <p:cNvPr id="63" name="Straight Arrow Connector 62">
              <a:extLst>
                <a:ext uri="{FF2B5EF4-FFF2-40B4-BE49-F238E27FC236}">
                  <a16:creationId xmlns:a16="http://schemas.microsoft.com/office/drawing/2014/main" id="{AD88016A-EFA2-4ABF-99BF-7ABECEB17CED}"/>
                </a:ext>
              </a:extLst>
            </p:cNvPr>
            <p:cNvCxnSpPr/>
            <p:nvPr/>
          </p:nvCxnSpPr>
          <p:spPr>
            <a:xfrm>
              <a:off x="2494545" y="4359923"/>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64" name="Straight Arrow Connector 63">
              <a:extLst>
                <a:ext uri="{FF2B5EF4-FFF2-40B4-BE49-F238E27FC236}">
                  <a16:creationId xmlns:a16="http://schemas.microsoft.com/office/drawing/2014/main" id="{5A6A77D7-61A2-48C6-9AC8-8D39087E218E}"/>
                </a:ext>
              </a:extLst>
            </p:cNvPr>
            <p:cNvCxnSpPr/>
            <p:nvPr/>
          </p:nvCxnSpPr>
          <p:spPr>
            <a:xfrm>
              <a:off x="2494545" y="4511249"/>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65" name="Text Box 11">
              <a:extLst>
                <a:ext uri="{FF2B5EF4-FFF2-40B4-BE49-F238E27FC236}">
                  <a16:creationId xmlns:a16="http://schemas.microsoft.com/office/drawing/2014/main" id="{D6741B9F-88F8-4AE5-AD79-751B5914C770}"/>
                </a:ext>
              </a:extLst>
            </p:cNvPr>
            <p:cNvSpPr txBox="1">
              <a:spLocks noChangeArrowheads="1"/>
            </p:cNvSpPr>
            <p:nvPr/>
          </p:nvSpPr>
          <p:spPr bwMode="auto">
            <a:xfrm>
              <a:off x="3062341" y="4937474"/>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10111110</a:t>
              </a:r>
            </a:p>
          </p:txBody>
        </p:sp>
        <p:sp>
          <p:nvSpPr>
            <p:cNvPr id="66" name="Text Box 11">
              <a:extLst>
                <a:ext uri="{FF2B5EF4-FFF2-40B4-BE49-F238E27FC236}">
                  <a16:creationId xmlns:a16="http://schemas.microsoft.com/office/drawing/2014/main" id="{AC47920E-9CFF-42D1-94A4-A062DDEDB00A}"/>
                </a:ext>
              </a:extLst>
            </p:cNvPr>
            <p:cNvSpPr txBox="1">
              <a:spLocks noChangeArrowheads="1"/>
            </p:cNvSpPr>
            <p:nvPr/>
          </p:nvSpPr>
          <p:spPr bwMode="auto">
            <a:xfrm>
              <a:off x="3062341" y="5184606"/>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10111111</a:t>
              </a:r>
            </a:p>
          </p:txBody>
        </p:sp>
        <p:cxnSp>
          <p:nvCxnSpPr>
            <p:cNvPr id="67" name="Straight Arrow Connector 66">
              <a:extLst>
                <a:ext uri="{FF2B5EF4-FFF2-40B4-BE49-F238E27FC236}">
                  <a16:creationId xmlns:a16="http://schemas.microsoft.com/office/drawing/2014/main" id="{71D277ED-AACA-4EF6-A0F9-605F5194FAC7}"/>
                </a:ext>
              </a:extLst>
            </p:cNvPr>
            <p:cNvCxnSpPr/>
            <p:nvPr/>
          </p:nvCxnSpPr>
          <p:spPr>
            <a:xfrm>
              <a:off x="2475917" y="5113457"/>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68" name="Straight Arrow Connector 67">
              <a:extLst>
                <a:ext uri="{FF2B5EF4-FFF2-40B4-BE49-F238E27FC236}">
                  <a16:creationId xmlns:a16="http://schemas.microsoft.com/office/drawing/2014/main" id="{3552C74E-FDB0-4932-841D-16253B19DBFC}"/>
                </a:ext>
              </a:extLst>
            </p:cNvPr>
            <p:cNvCxnSpPr/>
            <p:nvPr/>
          </p:nvCxnSpPr>
          <p:spPr>
            <a:xfrm>
              <a:off x="2467574" y="5313432"/>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69" name="Text Box 11">
              <a:extLst>
                <a:ext uri="{FF2B5EF4-FFF2-40B4-BE49-F238E27FC236}">
                  <a16:creationId xmlns:a16="http://schemas.microsoft.com/office/drawing/2014/main" id="{07BF34B3-BE64-4213-A89F-D27B628A88D6}"/>
                </a:ext>
              </a:extLst>
            </p:cNvPr>
            <p:cNvSpPr txBox="1">
              <a:spLocks noChangeArrowheads="1"/>
            </p:cNvSpPr>
            <p:nvPr/>
          </p:nvSpPr>
          <p:spPr bwMode="auto">
            <a:xfrm>
              <a:off x="3053998" y="5403598"/>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11000000</a:t>
              </a:r>
            </a:p>
          </p:txBody>
        </p:sp>
        <p:sp>
          <p:nvSpPr>
            <p:cNvPr id="70" name="Text Box 11">
              <a:extLst>
                <a:ext uri="{FF2B5EF4-FFF2-40B4-BE49-F238E27FC236}">
                  <a16:creationId xmlns:a16="http://schemas.microsoft.com/office/drawing/2014/main" id="{11E06136-7C02-4AC3-9070-4B5048C6E7AF}"/>
                </a:ext>
              </a:extLst>
            </p:cNvPr>
            <p:cNvSpPr txBox="1">
              <a:spLocks noChangeArrowheads="1"/>
            </p:cNvSpPr>
            <p:nvPr/>
          </p:nvSpPr>
          <p:spPr bwMode="auto">
            <a:xfrm>
              <a:off x="3045655" y="5640829"/>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11000001</a:t>
              </a:r>
            </a:p>
          </p:txBody>
        </p:sp>
        <p:cxnSp>
          <p:nvCxnSpPr>
            <p:cNvPr id="71" name="Straight Arrow Connector 70">
              <a:extLst>
                <a:ext uri="{FF2B5EF4-FFF2-40B4-BE49-F238E27FC236}">
                  <a16:creationId xmlns:a16="http://schemas.microsoft.com/office/drawing/2014/main" id="{D852731E-7302-41AA-91FB-AB5132E18391}"/>
                </a:ext>
              </a:extLst>
            </p:cNvPr>
            <p:cNvCxnSpPr/>
            <p:nvPr/>
          </p:nvCxnSpPr>
          <p:spPr>
            <a:xfrm>
              <a:off x="2467574" y="5579581"/>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2" name="Straight Arrow Connector 71">
              <a:extLst>
                <a:ext uri="{FF2B5EF4-FFF2-40B4-BE49-F238E27FC236}">
                  <a16:creationId xmlns:a16="http://schemas.microsoft.com/office/drawing/2014/main" id="{E0284DEF-B3E1-4B80-8CE1-72D20EA204FD}"/>
                </a:ext>
              </a:extLst>
            </p:cNvPr>
            <p:cNvCxnSpPr/>
            <p:nvPr/>
          </p:nvCxnSpPr>
          <p:spPr>
            <a:xfrm>
              <a:off x="2459231" y="5779556"/>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73" name="Text Box 11">
              <a:extLst>
                <a:ext uri="{FF2B5EF4-FFF2-40B4-BE49-F238E27FC236}">
                  <a16:creationId xmlns:a16="http://schemas.microsoft.com/office/drawing/2014/main" id="{FCDA7564-73E6-433F-9C4F-072F682B72DB}"/>
                </a:ext>
              </a:extLst>
            </p:cNvPr>
            <p:cNvSpPr txBox="1">
              <a:spLocks noChangeArrowheads="1"/>
            </p:cNvSpPr>
            <p:nvPr/>
          </p:nvSpPr>
          <p:spPr bwMode="auto">
            <a:xfrm>
              <a:off x="3072626" y="6262438"/>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11111110</a:t>
              </a:r>
            </a:p>
          </p:txBody>
        </p:sp>
        <p:sp>
          <p:nvSpPr>
            <p:cNvPr id="74" name="Text Box 11">
              <a:extLst>
                <a:ext uri="{FF2B5EF4-FFF2-40B4-BE49-F238E27FC236}">
                  <a16:creationId xmlns:a16="http://schemas.microsoft.com/office/drawing/2014/main" id="{5B021FFB-EE81-49F6-8F17-44599A6AE06B}"/>
                </a:ext>
              </a:extLst>
            </p:cNvPr>
            <p:cNvSpPr txBox="1">
              <a:spLocks noChangeArrowheads="1"/>
            </p:cNvSpPr>
            <p:nvPr/>
          </p:nvSpPr>
          <p:spPr bwMode="auto">
            <a:xfrm>
              <a:off x="3072626" y="6509570"/>
              <a:ext cx="25015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64DAE"/>
                  </a:solidFill>
                  <a:effectLst/>
                  <a:uLnTx/>
                  <a:uFillTx/>
                  <a:latin typeface="Times New Roman" panose="02020603050405020304" pitchFamily="18" charset="0"/>
                  <a:cs typeface="Arial"/>
                </a:rPr>
                <a:t>192. 168. 1. </a:t>
              </a:r>
              <a:r>
                <a:rPr kumimoji="0" lang="en-AU" altLang="en-US" sz="1300" b="1" i="0" u="none" strike="noStrike" kern="0" cap="none" spc="0" normalizeH="0" baseline="0" noProof="0" dirty="0">
                  <a:ln>
                    <a:noFill/>
                  </a:ln>
                  <a:solidFill>
                    <a:srgbClr val="264DAE"/>
                  </a:solidFill>
                  <a:effectLst/>
                  <a:uLnTx/>
                  <a:uFillTx/>
                  <a:latin typeface="Verdana" panose="020B0604030504040204" pitchFamily="34" charset="0"/>
                  <a:ea typeface="Verdana" panose="020B0604030504040204" pitchFamily="34" charset="0"/>
                  <a:cs typeface="Verdana" panose="020B0604030504040204" pitchFamily="34" charset="0"/>
                </a:rPr>
                <a:t>11111111</a:t>
              </a:r>
            </a:p>
          </p:txBody>
        </p:sp>
        <p:cxnSp>
          <p:nvCxnSpPr>
            <p:cNvPr id="75" name="Straight Arrow Connector 74">
              <a:extLst>
                <a:ext uri="{FF2B5EF4-FFF2-40B4-BE49-F238E27FC236}">
                  <a16:creationId xmlns:a16="http://schemas.microsoft.com/office/drawing/2014/main" id="{914B127D-645E-44FB-934B-046F2BAACBE2}"/>
                </a:ext>
              </a:extLst>
            </p:cNvPr>
            <p:cNvCxnSpPr/>
            <p:nvPr/>
          </p:nvCxnSpPr>
          <p:spPr>
            <a:xfrm>
              <a:off x="2486202" y="6438421"/>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6" name="Straight Arrow Connector 75">
              <a:extLst>
                <a:ext uri="{FF2B5EF4-FFF2-40B4-BE49-F238E27FC236}">
                  <a16:creationId xmlns:a16="http://schemas.microsoft.com/office/drawing/2014/main" id="{CD50F3AF-AB7B-4CE2-95F8-D363E9296A34}"/>
                </a:ext>
              </a:extLst>
            </p:cNvPr>
            <p:cNvCxnSpPr/>
            <p:nvPr/>
          </p:nvCxnSpPr>
          <p:spPr>
            <a:xfrm>
              <a:off x="2477859" y="6638396"/>
              <a:ext cx="586424" cy="0"/>
            </a:xfrm>
            <a:prstGeom prst="straightConnector1">
              <a:avLst/>
            </a:prstGeom>
            <a:noFill/>
            <a:ln w="9525" cap="flat" cmpd="sng" algn="ctr">
              <a:solidFill>
                <a:srgbClr val="006462">
                  <a:shade val="95000"/>
                  <a:satMod val="105000"/>
                </a:srgbClr>
              </a:solidFill>
              <a:prstDash val="solid"/>
              <a:tailEnd type="triangle"/>
            </a:ln>
            <a:effectLst/>
          </p:spPr>
        </p:cxnSp>
        <p:sp>
          <p:nvSpPr>
            <p:cNvPr id="77" name="Text Box 11">
              <a:extLst>
                <a:ext uri="{FF2B5EF4-FFF2-40B4-BE49-F238E27FC236}">
                  <a16:creationId xmlns:a16="http://schemas.microsoft.com/office/drawing/2014/main" id="{EDDD17A9-4C89-46A3-AF0C-C62D62FF4F3D}"/>
                </a:ext>
              </a:extLst>
            </p:cNvPr>
            <p:cNvSpPr txBox="1">
              <a:spLocks noChangeArrowheads="1"/>
            </p:cNvSpPr>
            <p:nvPr/>
          </p:nvSpPr>
          <p:spPr bwMode="auto">
            <a:xfrm rot="5400000">
              <a:off x="3769563" y="2268152"/>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78" name="Text Box 11">
              <a:extLst>
                <a:ext uri="{FF2B5EF4-FFF2-40B4-BE49-F238E27FC236}">
                  <a16:creationId xmlns:a16="http://schemas.microsoft.com/office/drawing/2014/main" id="{7DF3967F-278E-4FF4-B1E0-95B447D85A8B}"/>
                </a:ext>
              </a:extLst>
            </p:cNvPr>
            <p:cNvSpPr txBox="1">
              <a:spLocks noChangeArrowheads="1"/>
            </p:cNvSpPr>
            <p:nvPr/>
          </p:nvSpPr>
          <p:spPr bwMode="auto">
            <a:xfrm rot="5400000">
              <a:off x="3737504" y="3531584"/>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79" name="Text Box 11">
              <a:extLst>
                <a:ext uri="{FF2B5EF4-FFF2-40B4-BE49-F238E27FC236}">
                  <a16:creationId xmlns:a16="http://schemas.microsoft.com/office/drawing/2014/main" id="{E01DE35D-CAB6-49E4-A397-0A9233BC9B28}"/>
                </a:ext>
              </a:extLst>
            </p:cNvPr>
            <p:cNvSpPr txBox="1">
              <a:spLocks noChangeArrowheads="1"/>
            </p:cNvSpPr>
            <p:nvPr/>
          </p:nvSpPr>
          <p:spPr bwMode="auto">
            <a:xfrm rot="5400000">
              <a:off x="3769564" y="4770089"/>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sp>
          <p:nvSpPr>
            <p:cNvPr id="80" name="Text Box 11">
              <a:extLst>
                <a:ext uri="{FF2B5EF4-FFF2-40B4-BE49-F238E27FC236}">
                  <a16:creationId xmlns:a16="http://schemas.microsoft.com/office/drawing/2014/main" id="{20DC1392-8F0C-4886-B33E-DB5C2E0C0A71}"/>
                </a:ext>
              </a:extLst>
            </p:cNvPr>
            <p:cNvSpPr txBox="1">
              <a:spLocks noChangeArrowheads="1"/>
            </p:cNvSpPr>
            <p:nvPr/>
          </p:nvSpPr>
          <p:spPr bwMode="auto">
            <a:xfrm rot="5400000">
              <a:off x="3716182" y="5983064"/>
              <a:ext cx="421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400" b="1" i="0" u="none" strike="noStrike" kern="0" cap="none" spc="0" normalizeH="0" baseline="0" noProof="0" dirty="0">
                  <a:ln>
                    <a:noFill/>
                  </a:ln>
                  <a:solidFill>
                    <a:srgbClr val="2B2BF5"/>
                  </a:solidFill>
                  <a:effectLst/>
                  <a:uLnTx/>
                  <a:uFillTx/>
                  <a:latin typeface="Times New Roman" panose="02020603050405020304" pitchFamily="18" charset="0"/>
                  <a:cs typeface="Arial"/>
                </a:rPr>
                <a:t>…</a:t>
              </a:r>
            </a:p>
          </p:txBody>
        </p:sp>
      </p:grpSp>
      <p:sp>
        <p:nvSpPr>
          <p:cNvPr id="81" name="Rectangle 80">
            <a:extLst>
              <a:ext uri="{FF2B5EF4-FFF2-40B4-BE49-F238E27FC236}">
                <a16:creationId xmlns:a16="http://schemas.microsoft.com/office/drawing/2014/main" id="{4FDD583F-7405-4F4C-BFB1-CD85B78645AE}"/>
              </a:ext>
            </a:extLst>
          </p:cNvPr>
          <p:cNvSpPr/>
          <p:nvPr/>
        </p:nvSpPr>
        <p:spPr>
          <a:xfrm>
            <a:off x="2214756" y="3913656"/>
            <a:ext cx="1020584" cy="2525674"/>
          </a:xfrm>
          <a:prstGeom prst="rect">
            <a:avLst/>
          </a:prstGeom>
          <a:solidFill>
            <a:srgbClr val="FF7C80">
              <a:alpha val="2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rgbClr val="2C2C2C"/>
              </a:solidFill>
              <a:effectLst/>
              <a:uLnTx/>
              <a:uFillTx/>
              <a:latin typeface="Arial"/>
              <a:ea typeface="+mn-ea"/>
              <a:cs typeface="Arial"/>
            </a:endParaRPr>
          </a:p>
        </p:txBody>
      </p:sp>
      <p:grpSp>
        <p:nvGrpSpPr>
          <p:cNvPr id="82" name="Group 81">
            <a:extLst>
              <a:ext uri="{FF2B5EF4-FFF2-40B4-BE49-F238E27FC236}">
                <a16:creationId xmlns:a16="http://schemas.microsoft.com/office/drawing/2014/main" id="{E05FB30D-28D2-4E26-B21A-D250B82F5BF3}"/>
              </a:ext>
            </a:extLst>
          </p:cNvPr>
          <p:cNvGrpSpPr/>
          <p:nvPr/>
        </p:nvGrpSpPr>
        <p:grpSpPr>
          <a:xfrm>
            <a:off x="5882797" y="2454683"/>
            <a:ext cx="498758" cy="2866776"/>
            <a:chOff x="8599714" y="2864131"/>
            <a:chExt cx="498758" cy="2866776"/>
          </a:xfrm>
        </p:grpSpPr>
        <p:sp>
          <p:nvSpPr>
            <p:cNvPr id="83" name="Oval 82">
              <a:extLst>
                <a:ext uri="{FF2B5EF4-FFF2-40B4-BE49-F238E27FC236}">
                  <a16:creationId xmlns:a16="http://schemas.microsoft.com/office/drawing/2014/main" id="{D5188B8C-E583-452A-A1A9-61132FC41D97}"/>
                </a:ext>
              </a:extLst>
            </p:cNvPr>
            <p:cNvSpPr/>
            <p:nvPr/>
          </p:nvSpPr>
          <p:spPr bwMode="auto">
            <a:xfrm>
              <a:off x="8599714" y="2864131"/>
              <a:ext cx="193958" cy="28425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AU" sz="2400">
                <a:solidFill>
                  <a:srgbClr val="2C2C2C"/>
                </a:solidFill>
                <a:cs typeface="Arial" charset="0"/>
              </a:endParaRPr>
            </a:p>
          </p:txBody>
        </p:sp>
        <p:sp>
          <p:nvSpPr>
            <p:cNvPr id="84" name="Oval 83">
              <a:extLst>
                <a:ext uri="{FF2B5EF4-FFF2-40B4-BE49-F238E27FC236}">
                  <a16:creationId xmlns:a16="http://schemas.microsoft.com/office/drawing/2014/main" id="{E8C40EFB-5629-489B-842A-24204DB43C85}"/>
                </a:ext>
              </a:extLst>
            </p:cNvPr>
            <p:cNvSpPr/>
            <p:nvPr/>
          </p:nvSpPr>
          <p:spPr bwMode="auto">
            <a:xfrm>
              <a:off x="8893629" y="5455743"/>
              <a:ext cx="204843" cy="27516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AU" sz="2400">
                <a:solidFill>
                  <a:srgbClr val="2C2C2C"/>
                </a:solidFill>
                <a:cs typeface="Arial" charset="0"/>
              </a:endParaRPr>
            </a:p>
          </p:txBody>
        </p:sp>
      </p:grpSp>
      <p:sp>
        <p:nvSpPr>
          <p:cNvPr id="85" name="Rectangle 6">
            <a:extLst>
              <a:ext uri="{FF2B5EF4-FFF2-40B4-BE49-F238E27FC236}">
                <a16:creationId xmlns:a16="http://schemas.microsoft.com/office/drawing/2014/main" id="{F9F9B758-2091-45D6-A3DD-FE0380FDACE1}"/>
              </a:ext>
            </a:extLst>
          </p:cNvPr>
          <p:cNvSpPr txBox="1">
            <a:spLocks noChangeArrowheads="1"/>
          </p:cNvSpPr>
          <p:nvPr/>
        </p:nvSpPr>
        <p:spPr>
          <a:xfrm>
            <a:off x="6509326" y="1529367"/>
            <a:ext cx="2634673" cy="4704579"/>
          </a:xfrm>
          <a:prstGeom prst="rect">
            <a:avLst/>
          </a:prstGeom>
          <a:ln>
            <a:solidFill>
              <a:srgbClr val="2C2C2C"/>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marL="0" marR="0" lvl="0" indent="0" algn="l" defTabSz="914400" rtl="0" eaLnBrk="0" fontAlgn="base" latinLnBrk="0" hangingPunct="0">
              <a:lnSpc>
                <a:spcPts val="2000"/>
              </a:lnSpc>
              <a:spcBef>
                <a:spcPct val="20000"/>
              </a:spcBef>
              <a:spcAft>
                <a:spcPct val="0"/>
              </a:spcAft>
              <a:buClrTx/>
              <a:buSzTx/>
              <a:buFontTx/>
              <a:buNone/>
              <a:tabLst/>
              <a:defRPr/>
            </a:pPr>
            <a:r>
              <a:rPr kumimoji="0" lang="en-US" sz="2000" b="1" i="0" u="none" strike="noStrike" kern="0" cap="none" spc="0" normalizeH="0" baseline="0" noProof="0" dirty="0">
                <a:ln>
                  <a:noFill/>
                </a:ln>
                <a:solidFill>
                  <a:srgbClr val="2C2C2C"/>
                </a:solidFill>
                <a:effectLst/>
                <a:uLnTx/>
                <a:uFillTx/>
                <a:latin typeface="Arial"/>
                <a:ea typeface="+mn-ea"/>
                <a:cs typeface="Arial"/>
              </a:rPr>
              <a:t>Observation:</a:t>
            </a:r>
          </a:p>
          <a:p>
            <a:pPr marL="108000" indent="-108000">
              <a:lnSpc>
                <a:spcPts val="2000"/>
              </a:lnSpc>
              <a:spcBef>
                <a:spcPts val="0"/>
              </a:spcBef>
              <a:spcAft>
                <a:spcPts val="1200"/>
              </a:spcAft>
              <a:defRPr/>
            </a:pPr>
            <a:r>
              <a:rPr kumimoji="0" lang="en-US" sz="1800" i="0" u="none" strike="noStrike" kern="0" cap="none" spc="0" normalizeH="0" baseline="0" noProof="0" dirty="0">
                <a:ln>
                  <a:noFill/>
                </a:ln>
                <a:solidFill>
                  <a:srgbClr val="FF0000"/>
                </a:solidFill>
                <a:effectLst/>
                <a:uLnTx/>
                <a:uFillTx/>
                <a:latin typeface="Arial"/>
                <a:cs typeface="Arial"/>
              </a:rPr>
              <a:t>1 host bit </a:t>
            </a:r>
            <a:r>
              <a:rPr kumimoji="0" lang="en-US" sz="1800" i="0" u="none" strike="noStrike" kern="0" cap="none" spc="0" normalizeH="0" baseline="0" noProof="0" dirty="0">
                <a:ln>
                  <a:noFill/>
                </a:ln>
                <a:solidFill>
                  <a:srgbClr val="2C2C2C"/>
                </a:solidFill>
                <a:effectLst/>
                <a:uLnTx/>
                <a:uFillTx/>
                <a:latin typeface="Arial"/>
                <a:cs typeface="Arial"/>
              </a:rPr>
              <a:t>of the base network addresses is used</a:t>
            </a:r>
            <a:r>
              <a:rPr kumimoji="0" lang="en-US" sz="1800" i="0" u="none" strike="noStrike" kern="0" cap="none" spc="0" normalizeH="0" noProof="0" dirty="0">
                <a:ln>
                  <a:noFill/>
                </a:ln>
                <a:solidFill>
                  <a:srgbClr val="2C2C2C"/>
                </a:solidFill>
                <a:effectLst/>
                <a:uLnTx/>
                <a:uFillTx/>
                <a:latin typeface="Arial"/>
                <a:cs typeface="Arial"/>
              </a:rPr>
              <a:t> or </a:t>
            </a:r>
            <a:r>
              <a:rPr kumimoji="0" lang="en-US" sz="1800" i="0" u="none" strike="noStrike" kern="0" cap="none" spc="0" normalizeH="0" baseline="0" noProof="0" dirty="0">
                <a:ln>
                  <a:noFill/>
                </a:ln>
                <a:solidFill>
                  <a:srgbClr val="2C2C2C"/>
                </a:solidFill>
                <a:effectLst/>
                <a:uLnTx/>
                <a:uFillTx/>
                <a:latin typeface="Arial"/>
                <a:cs typeface="Arial"/>
              </a:rPr>
              <a:t>borrowed to identify</a:t>
            </a:r>
            <a:r>
              <a:rPr lang="en-US" sz="1800" kern="0" dirty="0">
                <a:solidFill>
                  <a:srgbClr val="2C2C2C"/>
                </a:solidFill>
                <a:latin typeface="Arial"/>
                <a:cs typeface="Arial"/>
              </a:rPr>
              <a:t> or distinguish</a:t>
            </a:r>
            <a:r>
              <a:rPr kumimoji="0" lang="en-US" sz="1800" i="0" u="none" strike="noStrike" kern="0" cap="none" spc="0" normalizeH="0" baseline="0" noProof="0" dirty="0">
                <a:ln>
                  <a:noFill/>
                </a:ln>
                <a:solidFill>
                  <a:srgbClr val="2C2C2C"/>
                </a:solidFill>
                <a:effectLst/>
                <a:uLnTx/>
                <a:uFillTx/>
                <a:latin typeface="Arial"/>
                <a:cs typeface="Arial"/>
              </a:rPr>
              <a:t> the </a:t>
            </a:r>
            <a:r>
              <a:rPr kumimoji="0" lang="en-US" sz="1800" i="0" u="none" strike="noStrike" kern="0" cap="none" spc="0" normalizeH="0" baseline="0" noProof="0" dirty="0">
                <a:ln>
                  <a:noFill/>
                </a:ln>
                <a:solidFill>
                  <a:srgbClr val="FF0000"/>
                </a:solidFill>
                <a:effectLst/>
                <a:uLnTx/>
                <a:uFillTx/>
                <a:latin typeface="Arial"/>
                <a:cs typeface="Arial"/>
              </a:rPr>
              <a:t>2 subnets</a:t>
            </a:r>
            <a:r>
              <a:rPr lang="en-US" sz="1800" kern="0" dirty="0">
                <a:solidFill>
                  <a:srgbClr val="2C2C2C"/>
                </a:solidFill>
                <a:latin typeface="Arial"/>
                <a:cs typeface="Arial"/>
              </a:rPr>
              <a:t>.</a:t>
            </a:r>
          </a:p>
          <a:p>
            <a:pPr marL="108000" indent="-108000">
              <a:lnSpc>
                <a:spcPts val="2000"/>
              </a:lnSpc>
              <a:spcBef>
                <a:spcPts val="0"/>
              </a:spcBef>
              <a:spcAft>
                <a:spcPts val="1200"/>
              </a:spcAft>
              <a:defRPr/>
            </a:pPr>
            <a:r>
              <a:rPr lang="en-US" sz="1800" kern="0" dirty="0">
                <a:solidFill>
                  <a:srgbClr val="2C2C2C"/>
                </a:solidFill>
                <a:latin typeface="Arial"/>
                <a:cs typeface="Arial"/>
              </a:rPr>
              <a:t>E</a:t>
            </a:r>
            <a:r>
              <a:rPr kumimoji="0" lang="en-US" sz="1800" i="0" u="none" strike="noStrike" kern="0" cap="none" spc="0" normalizeH="0" noProof="0" dirty="0">
                <a:ln>
                  <a:noFill/>
                </a:ln>
                <a:solidFill>
                  <a:srgbClr val="2C2C2C"/>
                </a:solidFill>
                <a:effectLst/>
                <a:uLnTx/>
                <a:uFillTx/>
                <a:latin typeface="Arial"/>
                <a:cs typeface="Arial"/>
              </a:rPr>
              <a:t>ach address in a subnet contains 25 network bits (24 bits plus 1 bit borrowed from the host portion), and </a:t>
            </a:r>
            <a:r>
              <a:rPr lang="en-US" sz="1800" kern="0" noProof="0" dirty="0">
                <a:solidFill>
                  <a:srgbClr val="2C2C2C"/>
                </a:solidFill>
                <a:latin typeface="Arial"/>
                <a:cs typeface="Arial"/>
              </a:rPr>
              <a:t>t</a:t>
            </a:r>
            <a:r>
              <a:rPr kumimoji="0" lang="en-US" sz="1800" i="0" u="none" strike="noStrike" kern="0" cap="none" spc="0" normalizeH="0" baseline="0" noProof="0" dirty="0">
                <a:ln>
                  <a:noFill/>
                </a:ln>
                <a:solidFill>
                  <a:srgbClr val="2C2C2C"/>
                </a:solidFill>
                <a:effectLst/>
                <a:uLnTx/>
                <a:uFillTx/>
                <a:latin typeface="Arial"/>
                <a:cs typeface="Arial"/>
              </a:rPr>
              <a:t>he subnet mask </a:t>
            </a:r>
            <a:r>
              <a:rPr lang="en-US" sz="1800" kern="0" dirty="0">
                <a:solidFill>
                  <a:srgbClr val="2C2C2C"/>
                </a:solidFill>
                <a:latin typeface="Arial"/>
                <a:cs typeface="Arial"/>
              </a:rPr>
              <a:t>of each subnet is /25. </a:t>
            </a:r>
          </a:p>
          <a:p>
            <a:pPr marL="108000" indent="-108000">
              <a:lnSpc>
                <a:spcPts val="2000"/>
              </a:lnSpc>
              <a:spcBef>
                <a:spcPts val="0"/>
              </a:spcBef>
              <a:spcAft>
                <a:spcPts val="1200"/>
              </a:spcAft>
              <a:defRPr/>
            </a:pPr>
            <a:r>
              <a:rPr lang="en-US" sz="1800" kern="0" dirty="0">
                <a:solidFill>
                  <a:srgbClr val="2C2C2C"/>
                </a:solidFill>
                <a:latin typeface="Arial"/>
                <a:cs typeface="Arial"/>
              </a:rPr>
              <a:t>T</a:t>
            </a:r>
            <a:r>
              <a:rPr kumimoji="0" lang="en-US" sz="1800" i="0" u="none" strike="noStrike" kern="0" cap="none" spc="0" normalizeH="0" baseline="0" noProof="0" dirty="0">
                <a:ln>
                  <a:noFill/>
                </a:ln>
                <a:solidFill>
                  <a:srgbClr val="2C2C2C"/>
                </a:solidFill>
                <a:effectLst/>
                <a:uLnTx/>
                <a:uFillTx/>
                <a:latin typeface="Arial"/>
                <a:cs typeface="Arial"/>
              </a:rPr>
              <a:t>he two subnets are equal sized,</a:t>
            </a:r>
            <a:r>
              <a:rPr kumimoji="0" lang="en-US" sz="1800" i="0" u="none" strike="noStrike" kern="0" cap="none" spc="0" normalizeH="0" noProof="0" dirty="0">
                <a:ln>
                  <a:noFill/>
                </a:ln>
                <a:solidFill>
                  <a:srgbClr val="2C2C2C"/>
                </a:solidFill>
                <a:effectLst/>
                <a:uLnTx/>
                <a:uFillTx/>
                <a:latin typeface="Arial"/>
                <a:cs typeface="Arial"/>
              </a:rPr>
              <a:t> i.e. each subnet has 128 addresses.</a:t>
            </a:r>
            <a:endParaRPr kumimoji="0" lang="en-US" sz="1800" i="0" u="none" strike="noStrike" kern="0" cap="none" spc="0" normalizeH="0" baseline="0" noProof="0" dirty="0">
              <a:ln>
                <a:noFill/>
              </a:ln>
              <a:solidFill>
                <a:srgbClr val="2C2C2C"/>
              </a:solidFill>
              <a:effectLst/>
              <a:uLnTx/>
              <a:uFillTx/>
              <a:latin typeface="Arial"/>
              <a:cs typeface="Arial"/>
            </a:endParaRPr>
          </a:p>
        </p:txBody>
      </p:sp>
      <p:sp>
        <p:nvSpPr>
          <p:cNvPr id="87" name="Rectangle 86">
            <a:extLst>
              <a:ext uri="{FF2B5EF4-FFF2-40B4-BE49-F238E27FC236}">
                <a16:creationId xmlns:a16="http://schemas.microsoft.com/office/drawing/2014/main" id="{6ECDD0F9-E297-492D-80CD-7B942D9DD80B}"/>
              </a:ext>
            </a:extLst>
          </p:cNvPr>
          <p:cNvSpPr/>
          <p:nvPr/>
        </p:nvSpPr>
        <p:spPr>
          <a:xfrm>
            <a:off x="0" y="-55415"/>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122112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1" grpId="0" animBg="1"/>
      <p:bldP spid="81" grpId="0" animBg="1"/>
      <p:bldP spid="8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5424" y="0"/>
            <a:ext cx="8588861" cy="838200"/>
          </a:xfrm>
        </p:spPr>
        <p:txBody>
          <a:bodyPr/>
          <a:lstStyle/>
          <a:p>
            <a:r>
              <a:rPr lang="en-US" sz="3200" dirty="0"/>
              <a:t>Creating Equal-Sized Subnets</a:t>
            </a:r>
          </a:p>
        </p:txBody>
      </p:sp>
      <p:sp>
        <p:nvSpPr>
          <p:cNvPr id="9" name="Rectangle 6"/>
          <p:cNvSpPr txBox="1">
            <a:spLocks noChangeArrowheads="1"/>
          </p:cNvSpPr>
          <p:nvPr/>
        </p:nvSpPr>
        <p:spPr>
          <a:xfrm>
            <a:off x="432564" y="1061434"/>
            <a:ext cx="8284715" cy="684213"/>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AU" altLang="ja-JP" sz="2800" dirty="0">
                <a:ea typeface="ＭＳ Ｐゴシック" pitchFamily="34" charset="-128"/>
                <a:cs typeface="Arial" charset="0"/>
              </a:rPr>
              <a:t>The previous example provides us the </a:t>
            </a:r>
            <a:r>
              <a:rPr lang="en-AU" altLang="ja-JP" sz="2800" b="1" dirty="0">
                <a:ea typeface="ＭＳ Ｐゴシック" pitchFamily="34" charset="-128"/>
                <a:cs typeface="Arial" charset="0"/>
              </a:rPr>
              <a:t>basic idea </a:t>
            </a:r>
            <a:r>
              <a:rPr lang="en-AU" altLang="ja-JP" sz="2800" dirty="0">
                <a:ea typeface="ＭＳ Ｐゴシック" pitchFamily="34" charset="-128"/>
                <a:cs typeface="Arial" charset="0"/>
              </a:rPr>
              <a:t>for subnetting a given base network into equal-sized subnets :</a:t>
            </a:r>
          </a:p>
          <a:p>
            <a:pPr marL="463550" lvl="1" indent="-285750">
              <a:lnSpc>
                <a:spcPct val="75000"/>
              </a:lnSpc>
              <a:buClr>
                <a:srgbClr val="6B308E"/>
              </a:buClr>
              <a:buFont typeface="Arial" panose="020B0604020202020204" pitchFamily="34" charset="0"/>
              <a:buChar char="─"/>
            </a:pPr>
            <a:r>
              <a:rPr lang="en-AU" altLang="ja-JP" sz="2400" dirty="0">
                <a:ea typeface="ＭＳ Ｐゴシック" pitchFamily="34" charset="-128"/>
                <a:cs typeface="Arial" charset="0"/>
              </a:rPr>
              <a:t>Given a base network</a:t>
            </a:r>
            <a:r>
              <a:rPr lang="en-AU" altLang="ja-JP" sz="2400" b="1" dirty="0">
                <a:ea typeface="ＭＳ Ｐゴシック" pitchFamily="34" charset="-128"/>
                <a:cs typeface="Arial" charset="0"/>
              </a:rPr>
              <a:t>, borrow Host Bits </a:t>
            </a:r>
            <a:r>
              <a:rPr lang="en-AU" altLang="ja-JP" sz="2400" dirty="0">
                <a:ea typeface="ＭＳ Ｐゴシック" pitchFamily="34" charset="-128"/>
                <a:cs typeface="Arial" charset="0"/>
              </a:rPr>
              <a:t>to create subnets</a:t>
            </a:r>
          </a:p>
          <a:p>
            <a:pPr marL="803275" lvl="3" indent="-342900">
              <a:lnSpc>
                <a:spcPct val="75000"/>
              </a:lnSpc>
              <a:buClr>
                <a:srgbClr val="6B308E"/>
              </a:buClr>
              <a:buFont typeface="Courier New" panose="02070309020205020404" pitchFamily="49" charset="0"/>
              <a:buChar char="o"/>
            </a:pPr>
            <a:r>
              <a:rPr lang="en-AU" altLang="ja-JP" sz="2000" dirty="0">
                <a:ea typeface="ＭＳ Ｐゴシック" pitchFamily="34" charset="-128"/>
                <a:cs typeface="Arial" charset="0"/>
              </a:rPr>
              <a:t>Borrowed bits are known as </a:t>
            </a:r>
            <a:r>
              <a:rPr lang="en-AU" altLang="ja-JP" sz="2000" b="1" dirty="0">
                <a:ea typeface="ＭＳ Ｐゴシック" pitchFamily="34" charset="-128"/>
                <a:cs typeface="Arial" charset="0"/>
              </a:rPr>
              <a:t>subnet bits</a:t>
            </a:r>
          </a:p>
          <a:p>
            <a:pPr marL="803275" lvl="3" indent="-342900">
              <a:lnSpc>
                <a:spcPct val="75000"/>
              </a:lnSpc>
              <a:buClr>
                <a:srgbClr val="6B308E"/>
              </a:buClr>
              <a:buFont typeface="Courier New" panose="02070309020205020404" pitchFamily="49" charset="0"/>
              <a:buChar char="o"/>
            </a:pPr>
            <a:r>
              <a:rPr lang="en-AU" altLang="ja-JP" sz="2000" dirty="0">
                <a:ea typeface="ＭＳ Ｐゴシック" pitchFamily="34" charset="-128"/>
                <a:cs typeface="Arial" charset="0"/>
              </a:rPr>
              <a:t>Assign different values to these subnet bits to identify/distinguish different subnets</a:t>
            </a:r>
          </a:p>
        </p:txBody>
      </p:sp>
    </p:spTree>
    <p:extLst>
      <p:ext uri="{BB962C8B-B14F-4D97-AF65-F5344CB8AC3E}">
        <p14:creationId xmlns:p14="http://schemas.microsoft.com/office/powerpoint/2010/main" val="69181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1887743" y="1392170"/>
            <a:ext cx="5397508" cy="1421481"/>
          </a:xfrm>
          <a:prstGeom prst="rect">
            <a:avLst/>
          </a:prstGeom>
        </p:spPr>
      </p:pic>
      <p:pic>
        <p:nvPicPr>
          <p:cNvPr id="19" name="Picture 18"/>
          <p:cNvPicPr>
            <a:picLocks noChangeAspect="1"/>
          </p:cNvPicPr>
          <p:nvPr/>
        </p:nvPicPr>
        <p:blipFill>
          <a:blip r:embed="rId4"/>
          <a:stretch>
            <a:fillRect/>
          </a:stretch>
        </p:blipFill>
        <p:spPr>
          <a:xfrm>
            <a:off x="1890456" y="3278038"/>
            <a:ext cx="5434828" cy="1432677"/>
          </a:xfrm>
          <a:prstGeom prst="rect">
            <a:avLst/>
          </a:prstGeom>
        </p:spPr>
      </p:pic>
      <p:sp>
        <p:nvSpPr>
          <p:cNvPr id="12" name="Title 11"/>
          <p:cNvSpPr>
            <a:spLocks noGrp="1"/>
          </p:cNvSpPr>
          <p:nvPr>
            <p:ph type="title"/>
          </p:nvPr>
        </p:nvSpPr>
        <p:spPr>
          <a:xfrm>
            <a:off x="-5424" y="0"/>
            <a:ext cx="8588861" cy="838200"/>
          </a:xfrm>
        </p:spPr>
        <p:txBody>
          <a:bodyPr/>
          <a:lstStyle/>
          <a:p>
            <a:r>
              <a:rPr lang="en-US" sz="2800" dirty="0"/>
              <a:t>Subnetting a network into  2 equal-sized Subnets</a:t>
            </a:r>
          </a:p>
        </p:txBody>
      </p:sp>
      <p:grpSp>
        <p:nvGrpSpPr>
          <p:cNvPr id="26" name="Group 25"/>
          <p:cNvGrpSpPr/>
          <p:nvPr/>
        </p:nvGrpSpPr>
        <p:grpSpPr>
          <a:xfrm>
            <a:off x="0" y="2253716"/>
            <a:ext cx="8774286" cy="1014290"/>
            <a:chOff x="0" y="2253716"/>
            <a:chExt cx="8774286" cy="1014290"/>
          </a:xfrm>
        </p:grpSpPr>
        <p:grpSp>
          <p:nvGrpSpPr>
            <p:cNvPr id="25" name="Group 24"/>
            <p:cNvGrpSpPr/>
            <p:nvPr/>
          </p:nvGrpSpPr>
          <p:grpSpPr>
            <a:xfrm>
              <a:off x="0" y="2253716"/>
              <a:ext cx="8774286" cy="1014290"/>
              <a:chOff x="0" y="2253716"/>
              <a:chExt cx="8774286" cy="1014290"/>
            </a:xfrm>
          </p:grpSpPr>
          <p:sp>
            <p:nvSpPr>
              <p:cNvPr id="17" name="TextBox 13"/>
              <p:cNvSpPr txBox="1">
                <a:spLocks noChangeArrowheads="1"/>
              </p:cNvSpPr>
              <p:nvPr/>
            </p:nvSpPr>
            <p:spPr bwMode="auto">
              <a:xfrm>
                <a:off x="0" y="2926374"/>
                <a:ext cx="8774286" cy="341632"/>
              </a:xfrm>
              <a:prstGeom prst="rect">
                <a:avLst/>
              </a:prstGeom>
              <a:noFill/>
              <a:ln w="9525">
                <a:noFill/>
                <a:miter lim="800000"/>
                <a:headEnd/>
                <a:tailEnd/>
              </a:ln>
            </p:spPr>
            <p:txBody>
              <a:bodyPr wrap="square">
                <a:spAutoFit/>
              </a:bodyPr>
              <a:lstStyle/>
              <a:p>
                <a:pPr algn="ctr" eaLnBrk="0" fontAlgn="base" hangingPunct="0">
                  <a:lnSpc>
                    <a:spcPct val="90000"/>
                  </a:lnSpc>
                  <a:spcBef>
                    <a:spcPct val="0"/>
                  </a:spcBef>
                  <a:spcAft>
                    <a:spcPct val="0"/>
                  </a:spcAft>
                </a:pPr>
                <a:r>
                  <a:rPr lang="en-US" dirty="0">
                    <a:solidFill>
                      <a:schemeClr val="bg2"/>
                    </a:solidFill>
                  </a:rPr>
                  <a:t>Borrow 1 bit from the host portion as subnet bit.  </a:t>
                </a:r>
              </a:p>
            </p:txBody>
          </p:sp>
          <p:sp>
            <p:nvSpPr>
              <p:cNvPr id="22" name="Oval 21"/>
              <p:cNvSpPr/>
              <p:nvPr/>
            </p:nvSpPr>
            <p:spPr>
              <a:xfrm>
                <a:off x="5137421" y="2253716"/>
                <a:ext cx="164123" cy="20827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cxnSp>
          <p:nvCxnSpPr>
            <p:cNvPr id="16" name="Straight Arrow Connector 12"/>
            <p:cNvCxnSpPr>
              <a:cxnSpLocks noChangeShapeType="1"/>
            </p:cNvCxnSpPr>
            <p:nvPr/>
          </p:nvCxnSpPr>
          <p:spPr bwMode="auto">
            <a:xfrm flipV="1">
              <a:off x="4387143" y="2348939"/>
              <a:ext cx="750278" cy="637285"/>
            </a:xfrm>
            <a:prstGeom prst="straightConnector1">
              <a:avLst/>
            </a:prstGeom>
            <a:noFill/>
            <a:ln w="9525" algn="ctr">
              <a:solidFill>
                <a:srgbClr val="FF0000"/>
              </a:solidFill>
              <a:round/>
              <a:headEnd/>
              <a:tailEnd type="arrow" w="med" len="med"/>
            </a:ln>
          </p:spPr>
        </p:cxnSp>
      </p:grpSp>
      <p:sp>
        <p:nvSpPr>
          <p:cNvPr id="21" name="TextBox 13"/>
          <p:cNvSpPr txBox="1">
            <a:spLocks noChangeArrowheads="1"/>
          </p:cNvSpPr>
          <p:nvPr/>
        </p:nvSpPr>
        <p:spPr bwMode="auto">
          <a:xfrm>
            <a:off x="85371" y="4769691"/>
            <a:ext cx="8973257" cy="1588127"/>
          </a:xfrm>
          <a:prstGeom prst="rect">
            <a:avLst/>
          </a:prstGeom>
          <a:noFill/>
          <a:ln w="9525">
            <a:noFill/>
            <a:miter lim="800000"/>
            <a:headEnd/>
            <a:tailEnd/>
          </a:ln>
        </p:spPr>
        <p:txBody>
          <a:bodyPr wrap="square">
            <a:spAutoFit/>
          </a:bodyPr>
          <a:lstStyle/>
          <a:p>
            <a:pPr marL="285750" indent="-285750" eaLnBrk="0" fontAlgn="base" hangingPunct="0">
              <a:lnSpc>
                <a:spcPct val="90000"/>
              </a:lnSpc>
              <a:spcBef>
                <a:spcPct val="0"/>
              </a:spcBef>
              <a:spcAft>
                <a:spcPct val="0"/>
              </a:spcAft>
              <a:buFont typeface="Arial" panose="020B0604020202020204" pitchFamily="34" charset="0"/>
              <a:buChar char="•"/>
            </a:pPr>
            <a:r>
              <a:rPr lang="en-US" dirty="0">
                <a:solidFill>
                  <a:schemeClr val="bg2"/>
                </a:solidFill>
              </a:rPr>
              <a:t>This subnet bit (i.e. the “</a:t>
            </a:r>
            <a:r>
              <a:rPr lang="en-US" b="1" dirty="0">
                <a:solidFill>
                  <a:schemeClr val="bg2"/>
                </a:solidFill>
                <a:latin typeface="Courier New" panose="02070309020205020404" pitchFamily="49" charset="0"/>
                <a:cs typeface="Courier New" panose="02070309020205020404" pitchFamily="49" charset="0"/>
              </a:rPr>
              <a:t>n</a:t>
            </a:r>
            <a:r>
              <a:rPr lang="en-US" dirty="0">
                <a:solidFill>
                  <a:schemeClr val="bg2"/>
                </a:solidFill>
              </a:rPr>
              <a:t>” bit) can be set to 1 or 0,  representing 2 different subnets </a:t>
            </a:r>
          </a:p>
          <a:p>
            <a:pPr marL="285750" indent="-285750" eaLnBrk="0" fontAlgn="base" hangingPunct="0">
              <a:lnSpc>
                <a:spcPct val="90000"/>
              </a:lnSpc>
              <a:spcBef>
                <a:spcPct val="0"/>
              </a:spcBef>
              <a:spcAft>
                <a:spcPct val="0"/>
              </a:spcAft>
              <a:buFont typeface="Arial" panose="020B0604020202020204" pitchFamily="34" charset="0"/>
              <a:buChar char="•"/>
            </a:pPr>
            <a:r>
              <a:rPr lang="en-US" dirty="0">
                <a:solidFill>
                  <a:schemeClr val="bg2"/>
                </a:solidFill>
              </a:rPr>
              <a:t>As an address in the base network contains 24 network (or subnet) bits, now adding the bit borrowed from host portion, an address in each of the 2 subnets contains 24+1=25 network bits </a:t>
            </a:r>
          </a:p>
          <a:p>
            <a:pPr marL="285750" indent="-285750" eaLnBrk="0" fontAlgn="base" hangingPunct="0">
              <a:lnSpc>
                <a:spcPct val="90000"/>
              </a:lnSpc>
              <a:spcBef>
                <a:spcPct val="0"/>
              </a:spcBef>
              <a:spcAft>
                <a:spcPct val="0"/>
              </a:spcAft>
              <a:buFont typeface="Arial" panose="020B0604020202020204" pitchFamily="34" charset="0"/>
              <a:buChar char="•"/>
            </a:pPr>
            <a:r>
              <a:rPr lang="en-US" dirty="0">
                <a:solidFill>
                  <a:schemeClr val="bg2"/>
                </a:solidFill>
              </a:rPr>
              <a:t>The subnet mask for both subnets is: 255.255.255.10000000, i.e. 255.255.55.128 when written properly in dotted decimal format, or /25 using slash notation.</a:t>
            </a:r>
          </a:p>
        </p:txBody>
      </p:sp>
      <p:sp>
        <p:nvSpPr>
          <p:cNvPr id="10" name="TextBox 9"/>
          <p:cNvSpPr txBox="1"/>
          <p:nvPr/>
        </p:nvSpPr>
        <p:spPr>
          <a:xfrm>
            <a:off x="136168" y="804444"/>
            <a:ext cx="8447269" cy="98488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solidFill>
              </a:rPr>
              <a:t>Let’s apply this idea to the previous example: given base network  192.168.1.0/24, create 2 equal-sized subnets. </a:t>
            </a:r>
          </a:p>
          <a:p>
            <a:endParaRPr lang="en-US" dirty="0">
              <a:solidFill>
                <a:srgbClr val="000000"/>
              </a:solidFill>
            </a:endParaRPr>
          </a:p>
        </p:txBody>
      </p:sp>
      <p:sp>
        <p:nvSpPr>
          <p:cNvPr id="24" name="Oval 23"/>
          <p:cNvSpPr/>
          <p:nvPr/>
        </p:nvSpPr>
        <p:spPr>
          <a:xfrm>
            <a:off x="5137421" y="4123269"/>
            <a:ext cx="194071" cy="21391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15" name="Straight Connector 14"/>
          <p:cNvCxnSpPr/>
          <p:nvPr/>
        </p:nvCxnSpPr>
        <p:spPr>
          <a:xfrm>
            <a:off x="5137421" y="4560277"/>
            <a:ext cx="199292"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8884223-3D68-437C-8258-27AA03086A6F}"/>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57159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3179" y="1236057"/>
            <a:ext cx="3322295" cy="2884419"/>
          </a:xfrm>
          <a:prstGeom prst="rect">
            <a:avLst/>
          </a:prstGeom>
          <a:noFill/>
          <a:ln>
            <a:solidFill>
              <a:schemeClr val="bg2"/>
            </a:solidFill>
          </a:ln>
        </p:spPr>
        <p:txBody>
          <a:bodyPr wrap="square" rtlCol="0">
            <a:spAutoFit/>
          </a:bodyPr>
          <a:lstStyle/>
          <a:p>
            <a:r>
              <a:rPr lang="en-AU" b="1" dirty="0">
                <a:solidFill>
                  <a:srgbClr val="000000"/>
                </a:solidFill>
                <a:latin typeface="Courier New" panose="02070309020205020404" pitchFamily="49" charset="0"/>
                <a:cs typeface="Courier New" panose="02070309020205020404" pitchFamily="49" charset="0"/>
              </a:rPr>
              <a:t>n=0</a:t>
            </a: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3"/>
          <a:stretch>
            <a:fillRect/>
          </a:stretch>
        </p:blipFill>
        <p:spPr>
          <a:xfrm>
            <a:off x="1089280" y="1236057"/>
            <a:ext cx="3477443" cy="876475"/>
          </a:xfrm>
          <a:prstGeom prst="rect">
            <a:avLst/>
          </a:prstGeom>
        </p:spPr>
      </p:pic>
      <p:pic>
        <p:nvPicPr>
          <p:cNvPr id="9" name="Picture 8"/>
          <p:cNvPicPr>
            <a:picLocks noChangeAspect="1"/>
          </p:cNvPicPr>
          <p:nvPr/>
        </p:nvPicPr>
        <p:blipFill>
          <a:blip r:embed="rId4"/>
          <a:stretch>
            <a:fillRect/>
          </a:stretch>
        </p:blipFill>
        <p:spPr>
          <a:xfrm>
            <a:off x="1003459" y="2378242"/>
            <a:ext cx="3548507" cy="406122"/>
          </a:xfrm>
          <a:prstGeom prst="rect">
            <a:avLst/>
          </a:prstGeom>
        </p:spPr>
      </p:pic>
      <p:pic>
        <p:nvPicPr>
          <p:cNvPr id="22" name="Picture 21"/>
          <p:cNvPicPr>
            <a:picLocks noChangeAspect="1"/>
          </p:cNvPicPr>
          <p:nvPr/>
        </p:nvPicPr>
        <p:blipFill>
          <a:blip r:embed="rId5"/>
          <a:stretch>
            <a:fillRect/>
          </a:stretch>
        </p:blipFill>
        <p:spPr>
          <a:xfrm>
            <a:off x="1000594" y="2808771"/>
            <a:ext cx="3551372" cy="408373"/>
          </a:xfrm>
          <a:prstGeom prst="rect">
            <a:avLst/>
          </a:prstGeom>
        </p:spPr>
      </p:pic>
      <p:pic>
        <p:nvPicPr>
          <p:cNvPr id="23" name="Picture 22"/>
          <p:cNvPicPr>
            <a:picLocks noChangeAspect="1"/>
          </p:cNvPicPr>
          <p:nvPr/>
        </p:nvPicPr>
        <p:blipFill>
          <a:blip r:embed="rId6"/>
          <a:stretch>
            <a:fillRect/>
          </a:stretch>
        </p:blipFill>
        <p:spPr>
          <a:xfrm>
            <a:off x="1000594" y="3241550"/>
            <a:ext cx="3551372" cy="407601"/>
          </a:xfrm>
          <a:prstGeom prst="rect">
            <a:avLst/>
          </a:prstGeom>
        </p:spPr>
      </p:pic>
      <p:pic>
        <p:nvPicPr>
          <p:cNvPr id="29" name="Picture 28"/>
          <p:cNvPicPr>
            <a:picLocks noChangeAspect="1"/>
          </p:cNvPicPr>
          <p:nvPr/>
        </p:nvPicPr>
        <p:blipFill>
          <a:blip r:embed="rId7"/>
          <a:stretch>
            <a:fillRect/>
          </a:stretch>
        </p:blipFill>
        <p:spPr>
          <a:xfrm>
            <a:off x="1000594" y="3649151"/>
            <a:ext cx="3534609" cy="405678"/>
          </a:xfrm>
          <a:prstGeom prst="rect">
            <a:avLst/>
          </a:prstGeom>
        </p:spPr>
      </p:pic>
      <p:sp>
        <p:nvSpPr>
          <p:cNvPr id="30" name="TextBox 29"/>
          <p:cNvSpPr txBox="1"/>
          <p:nvPr/>
        </p:nvSpPr>
        <p:spPr>
          <a:xfrm>
            <a:off x="5070767" y="1166845"/>
            <a:ext cx="3238392" cy="2952730"/>
          </a:xfrm>
          <a:prstGeom prst="rect">
            <a:avLst/>
          </a:prstGeom>
          <a:noFill/>
          <a:ln>
            <a:solidFill>
              <a:schemeClr val="bg2"/>
            </a:solidFill>
          </a:ln>
        </p:spPr>
        <p:txBody>
          <a:bodyPr wrap="square" rtlCol="0">
            <a:spAutoFit/>
          </a:bodyPr>
          <a:lstStyle/>
          <a:p>
            <a:r>
              <a:rPr lang="en-AU" b="1" dirty="0">
                <a:solidFill>
                  <a:srgbClr val="000000"/>
                </a:solidFill>
                <a:latin typeface="Courier New" panose="02070309020205020404" pitchFamily="49" charset="0"/>
                <a:cs typeface="Courier New" panose="02070309020205020404" pitchFamily="49" charset="0"/>
              </a:rPr>
              <a:t>n=1</a:t>
            </a: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a:p>
            <a:endParaRPr lang="en-AU" b="1" dirty="0">
              <a:solidFill>
                <a:srgbClr val="000000"/>
              </a:solidFill>
              <a:latin typeface="Courier New" panose="02070309020205020404" pitchFamily="49" charset="0"/>
              <a:cs typeface="Courier New" panose="02070309020205020404" pitchFamily="49" charset="0"/>
            </a:endParaRPr>
          </a:p>
        </p:txBody>
      </p:sp>
      <p:pic>
        <p:nvPicPr>
          <p:cNvPr id="45" name="Picture 44"/>
          <p:cNvPicPr>
            <a:picLocks noChangeAspect="1"/>
          </p:cNvPicPr>
          <p:nvPr/>
        </p:nvPicPr>
        <p:blipFill>
          <a:blip r:embed="rId8"/>
          <a:stretch>
            <a:fillRect/>
          </a:stretch>
        </p:blipFill>
        <p:spPr>
          <a:xfrm>
            <a:off x="5405295" y="1239930"/>
            <a:ext cx="3352939" cy="887523"/>
          </a:xfrm>
          <a:prstGeom prst="rect">
            <a:avLst/>
          </a:prstGeom>
        </p:spPr>
      </p:pic>
      <p:pic>
        <p:nvPicPr>
          <p:cNvPr id="47" name="Picture 46"/>
          <p:cNvPicPr>
            <a:picLocks noChangeAspect="1"/>
          </p:cNvPicPr>
          <p:nvPr/>
        </p:nvPicPr>
        <p:blipFill>
          <a:blip r:embed="rId9"/>
          <a:stretch>
            <a:fillRect/>
          </a:stretch>
        </p:blipFill>
        <p:spPr>
          <a:xfrm>
            <a:off x="5350923" y="2289869"/>
            <a:ext cx="3492122" cy="419734"/>
          </a:xfrm>
          <a:prstGeom prst="rect">
            <a:avLst/>
          </a:prstGeom>
        </p:spPr>
      </p:pic>
      <p:pic>
        <p:nvPicPr>
          <p:cNvPr id="53" name="Picture 52"/>
          <p:cNvPicPr>
            <a:picLocks noChangeAspect="1"/>
          </p:cNvPicPr>
          <p:nvPr/>
        </p:nvPicPr>
        <p:blipFill>
          <a:blip r:embed="rId10"/>
          <a:stretch>
            <a:fillRect/>
          </a:stretch>
        </p:blipFill>
        <p:spPr>
          <a:xfrm>
            <a:off x="5350923" y="2723409"/>
            <a:ext cx="3492122" cy="421719"/>
          </a:xfrm>
          <a:prstGeom prst="rect">
            <a:avLst/>
          </a:prstGeom>
        </p:spPr>
      </p:pic>
      <p:pic>
        <p:nvPicPr>
          <p:cNvPr id="54" name="Picture 53"/>
          <p:cNvPicPr>
            <a:picLocks noChangeAspect="1"/>
          </p:cNvPicPr>
          <p:nvPr/>
        </p:nvPicPr>
        <p:blipFill>
          <a:blip r:embed="rId11"/>
          <a:stretch>
            <a:fillRect/>
          </a:stretch>
        </p:blipFill>
        <p:spPr>
          <a:xfrm>
            <a:off x="5362443" y="3145128"/>
            <a:ext cx="3480602" cy="419535"/>
          </a:xfrm>
          <a:prstGeom prst="rect">
            <a:avLst/>
          </a:prstGeom>
        </p:spPr>
      </p:pic>
      <p:pic>
        <p:nvPicPr>
          <p:cNvPr id="60" name="Picture 59"/>
          <p:cNvPicPr>
            <a:picLocks noChangeAspect="1"/>
          </p:cNvPicPr>
          <p:nvPr/>
        </p:nvPicPr>
        <p:blipFill>
          <a:blip r:embed="rId12"/>
          <a:stretch>
            <a:fillRect/>
          </a:stretch>
        </p:blipFill>
        <p:spPr>
          <a:xfrm>
            <a:off x="5325101" y="3606667"/>
            <a:ext cx="3517944" cy="424036"/>
          </a:xfrm>
          <a:prstGeom prst="rect">
            <a:avLst/>
          </a:prstGeom>
        </p:spPr>
      </p:pic>
      <p:sp>
        <p:nvSpPr>
          <p:cNvPr id="62" name="Rectangle 6"/>
          <p:cNvSpPr>
            <a:spLocks noChangeArrowheads="1"/>
          </p:cNvSpPr>
          <p:nvPr/>
        </p:nvSpPr>
        <p:spPr bwMode="auto">
          <a:xfrm>
            <a:off x="264354" y="3999214"/>
            <a:ext cx="4302369" cy="2431435"/>
          </a:xfrm>
          <a:prstGeom prst="rect">
            <a:avLst/>
          </a:prstGeom>
          <a:noFill/>
          <a:ln w="9525">
            <a:noFill/>
            <a:miter lim="800000"/>
            <a:headEnd/>
            <a:tailEnd/>
          </a:ln>
        </p:spPr>
        <p:txBody>
          <a:bodyPr wrap="square">
            <a:spAutoFit/>
          </a:bodyPr>
          <a:lstStyle/>
          <a:p>
            <a:pPr algn="ctr" eaLnBrk="0" fontAlgn="base" hangingPunct="0">
              <a:lnSpc>
                <a:spcPct val="150000"/>
              </a:lnSpc>
              <a:spcBef>
                <a:spcPct val="0"/>
              </a:spcBef>
              <a:spcAft>
                <a:spcPct val="0"/>
              </a:spcAft>
            </a:pPr>
            <a:r>
              <a:rPr lang="en-US" sz="1600" b="1" dirty="0">
                <a:solidFill>
                  <a:srgbClr val="000000"/>
                </a:solidFill>
              </a:rPr>
              <a:t>Subnet 0</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Address range: 192.168.1.0-127. In total 128 addresses</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Number of addresses can be calculated without counting – 7 host bits, giving us 2^7=128 different values/addresses </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However, since network and broadcast addresses are reserved, </a:t>
            </a:r>
            <a:r>
              <a:rPr lang="en-US" sz="1600" dirty="0">
                <a:solidFill>
                  <a:srgbClr val="FF0000"/>
                </a:solidFill>
              </a:rPr>
              <a:t>only 126 addresses are usable host addresses</a:t>
            </a:r>
          </a:p>
        </p:txBody>
      </p:sp>
      <p:sp>
        <p:nvSpPr>
          <p:cNvPr id="63" name="Rectangle 6"/>
          <p:cNvSpPr>
            <a:spLocks noChangeArrowheads="1"/>
          </p:cNvSpPr>
          <p:nvPr/>
        </p:nvSpPr>
        <p:spPr bwMode="auto">
          <a:xfrm>
            <a:off x="4822618" y="4062629"/>
            <a:ext cx="4002294" cy="2185214"/>
          </a:xfrm>
          <a:prstGeom prst="rect">
            <a:avLst/>
          </a:prstGeom>
          <a:noFill/>
          <a:ln w="9525">
            <a:noFill/>
            <a:miter lim="800000"/>
            <a:headEnd/>
            <a:tailEnd/>
          </a:ln>
        </p:spPr>
        <p:txBody>
          <a:bodyPr wrap="square">
            <a:spAutoFit/>
          </a:bodyPr>
          <a:lstStyle/>
          <a:p>
            <a:pPr algn="ctr" eaLnBrk="0" fontAlgn="base" hangingPunct="0">
              <a:lnSpc>
                <a:spcPct val="150000"/>
              </a:lnSpc>
              <a:spcBef>
                <a:spcPct val="0"/>
              </a:spcBef>
              <a:spcAft>
                <a:spcPct val="0"/>
              </a:spcAft>
            </a:pPr>
            <a:r>
              <a:rPr lang="en-US" sz="1600" b="1" dirty="0">
                <a:solidFill>
                  <a:srgbClr val="000000"/>
                </a:solidFill>
              </a:rPr>
              <a:t>Subnet 1</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Address range: 192.168.1.128-255. In total 128 addresses </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7 host bits, giving us 2^7=128 different values/addresses </a:t>
            </a:r>
          </a:p>
          <a:p>
            <a:pPr marL="285750" indent="-285750" eaLnBrk="0" fontAlgn="base" hangingPunct="0">
              <a:spcBef>
                <a:spcPct val="0"/>
              </a:spcBef>
              <a:spcAft>
                <a:spcPct val="0"/>
              </a:spcAft>
              <a:buFont typeface="Arial" panose="020B0604020202020204" pitchFamily="34" charset="0"/>
              <a:buChar char="•"/>
            </a:pPr>
            <a:r>
              <a:rPr lang="en-US" sz="1600" dirty="0">
                <a:solidFill>
                  <a:srgbClr val="000000"/>
                </a:solidFill>
              </a:rPr>
              <a:t>However, since network and broadcast addresses are reserved, </a:t>
            </a:r>
            <a:r>
              <a:rPr lang="en-US" sz="1600" dirty="0">
                <a:solidFill>
                  <a:srgbClr val="FF0000"/>
                </a:solidFill>
              </a:rPr>
              <a:t>only 126 addresses are usable host addresses</a:t>
            </a:r>
          </a:p>
        </p:txBody>
      </p:sp>
      <p:sp>
        <p:nvSpPr>
          <p:cNvPr id="19" name="Title 11"/>
          <p:cNvSpPr>
            <a:spLocks noGrp="1"/>
          </p:cNvSpPr>
          <p:nvPr>
            <p:ph type="title"/>
          </p:nvPr>
        </p:nvSpPr>
        <p:spPr>
          <a:xfrm>
            <a:off x="-5424" y="0"/>
            <a:ext cx="8588861" cy="838200"/>
          </a:xfrm>
        </p:spPr>
        <p:txBody>
          <a:bodyPr/>
          <a:lstStyle/>
          <a:p>
            <a:r>
              <a:rPr lang="en-US" sz="3200" dirty="0"/>
              <a:t>Creating 2 Equal-Sized Subnets</a:t>
            </a:r>
          </a:p>
        </p:txBody>
      </p:sp>
      <p:sp>
        <p:nvSpPr>
          <p:cNvPr id="20" name="TextBox 19"/>
          <p:cNvSpPr txBox="1"/>
          <p:nvPr/>
        </p:nvSpPr>
        <p:spPr>
          <a:xfrm>
            <a:off x="136168" y="835947"/>
            <a:ext cx="826711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solidFill>
              </a:rPr>
              <a:t>Now let’s look at the 2 subnets in detail</a:t>
            </a:r>
          </a:p>
        </p:txBody>
      </p:sp>
      <p:sp>
        <p:nvSpPr>
          <p:cNvPr id="3" name="Oval 2"/>
          <p:cNvSpPr/>
          <p:nvPr/>
        </p:nvSpPr>
        <p:spPr>
          <a:xfrm>
            <a:off x="3166547" y="1700775"/>
            <a:ext cx="102923" cy="206406"/>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p:cNvSpPr/>
          <p:nvPr/>
        </p:nvSpPr>
        <p:spPr>
          <a:xfrm>
            <a:off x="714540" y="1290029"/>
            <a:ext cx="586468" cy="230471"/>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5" name="Group 4"/>
          <p:cNvGrpSpPr/>
          <p:nvPr/>
        </p:nvGrpSpPr>
        <p:grpSpPr>
          <a:xfrm>
            <a:off x="5015548" y="1236057"/>
            <a:ext cx="2497780" cy="674190"/>
            <a:chOff x="5109675" y="2483139"/>
            <a:chExt cx="2497780" cy="674190"/>
          </a:xfrm>
        </p:grpSpPr>
        <p:sp>
          <p:nvSpPr>
            <p:cNvPr id="25" name="Oval 24"/>
            <p:cNvSpPr/>
            <p:nvPr/>
          </p:nvSpPr>
          <p:spPr>
            <a:xfrm>
              <a:off x="7504532" y="2950923"/>
              <a:ext cx="102923" cy="206406"/>
            </a:xfrm>
            <a:prstGeom prst="ellipse">
              <a:avLst/>
            </a:prstGeom>
            <a:noFill/>
            <a:ln>
              <a:solidFill>
                <a:srgbClr val="264DA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6" name="Oval 25"/>
            <p:cNvSpPr/>
            <p:nvPr/>
          </p:nvSpPr>
          <p:spPr>
            <a:xfrm>
              <a:off x="5109675" y="2483139"/>
              <a:ext cx="586468" cy="230471"/>
            </a:xfrm>
            <a:prstGeom prst="ellipse">
              <a:avLst/>
            </a:prstGeom>
            <a:noFill/>
            <a:ln>
              <a:solidFill>
                <a:srgbClr val="264DA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4" name="Rectangle 23">
            <a:extLst>
              <a:ext uri="{FF2B5EF4-FFF2-40B4-BE49-F238E27FC236}">
                <a16:creationId xmlns:a16="http://schemas.microsoft.com/office/drawing/2014/main" id="{87854E51-A3E3-45D5-B7E4-8053DE5536AE}"/>
              </a:ext>
            </a:extLst>
          </p:cNvPr>
          <p:cNvSpPr/>
          <p:nvPr/>
        </p:nvSpPr>
        <p:spPr>
          <a:xfrm>
            <a:off x="-5424" y="-31926"/>
            <a:ext cx="5760720" cy="369332"/>
          </a:xfrm>
          <a:prstGeom prst="rect">
            <a:avLst/>
          </a:prstGeom>
        </p:spPr>
        <p:txBody>
          <a:bodyPr wrap="square">
            <a:spAutoFit/>
          </a:bodyPr>
          <a:lstStyle/>
          <a:p>
            <a:r>
              <a:rPr lang="en-US" b="1" dirty="0">
                <a:solidFill>
                  <a:srgbClr val="FF0000"/>
                </a:solidFill>
                <a:highlight>
                  <a:srgbClr val="FFFF00"/>
                </a:highlight>
              </a:rPr>
              <a:t>Play slideshow to animations</a:t>
            </a:r>
            <a:endParaRPr lang="en-US" dirty="0"/>
          </a:p>
        </p:txBody>
      </p:sp>
    </p:spTree>
    <p:extLst>
      <p:ext uri="{BB962C8B-B14F-4D97-AF65-F5344CB8AC3E}">
        <p14:creationId xmlns:p14="http://schemas.microsoft.com/office/powerpoint/2010/main" val="267964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63" grpId="0"/>
      <p:bldP spid="3"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2179" t="22581" r="42251" b="29180"/>
          <a:stretch/>
        </p:blipFill>
        <p:spPr>
          <a:xfrm>
            <a:off x="129350" y="3084922"/>
            <a:ext cx="4582830" cy="3479337"/>
          </a:xfrm>
          <a:prstGeom prst="rect">
            <a:avLst/>
          </a:prstGeom>
        </p:spPr>
      </p:pic>
      <p:pic>
        <p:nvPicPr>
          <p:cNvPr id="4" name="Picture 3" descr="Introduction to Networks - Google Chrome"/>
          <p:cNvPicPr>
            <a:picLocks noChangeAspect="1"/>
          </p:cNvPicPr>
          <p:nvPr/>
        </p:nvPicPr>
        <p:blipFill rotWithShape="1">
          <a:blip r:embed="rId4">
            <a:extLst>
              <a:ext uri="{28A0092B-C50C-407E-A947-70E740481C1C}">
                <a14:useLocalDpi xmlns:a14="http://schemas.microsoft.com/office/drawing/2010/main" val="0"/>
              </a:ext>
            </a:extLst>
          </a:blip>
          <a:srcRect l="18889" t="22673" r="47777" b="20693"/>
          <a:stretch/>
        </p:blipFill>
        <p:spPr>
          <a:xfrm>
            <a:off x="5567662" y="2843291"/>
            <a:ext cx="3015775" cy="3674777"/>
          </a:xfrm>
          <a:prstGeom prst="rect">
            <a:avLst/>
          </a:prstGeom>
        </p:spPr>
      </p:pic>
      <p:sp>
        <p:nvSpPr>
          <p:cNvPr id="6" name="Title 11"/>
          <p:cNvSpPr>
            <a:spLocks noGrp="1"/>
          </p:cNvSpPr>
          <p:nvPr>
            <p:ph type="title"/>
          </p:nvPr>
        </p:nvSpPr>
        <p:spPr>
          <a:xfrm>
            <a:off x="-5424" y="0"/>
            <a:ext cx="8588861" cy="838200"/>
          </a:xfrm>
        </p:spPr>
        <p:txBody>
          <a:bodyPr/>
          <a:lstStyle/>
          <a:p>
            <a:r>
              <a:rPr lang="en-US" sz="3200" dirty="0"/>
              <a:t>Creating 2 Equal-Sized Subnets</a:t>
            </a:r>
          </a:p>
        </p:txBody>
      </p:sp>
      <p:sp>
        <p:nvSpPr>
          <p:cNvPr id="5" name="Rectangle 4"/>
          <p:cNvSpPr/>
          <p:nvPr/>
        </p:nvSpPr>
        <p:spPr>
          <a:xfrm>
            <a:off x="1" y="811767"/>
            <a:ext cx="8851900" cy="224676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solidFill>
              </a:rPr>
              <a:t>An implementation of the two subnets created in the previous example</a:t>
            </a:r>
          </a:p>
          <a:p>
            <a:pPr marL="800100" lvl="1" indent="-342900">
              <a:buFont typeface="Arial" panose="020B0604020202020204" pitchFamily="34" charset="0"/>
              <a:buChar char="─"/>
            </a:pPr>
            <a:r>
              <a:rPr lang="en-US" sz="2000" dirty="0">
                <a:solidFill>
                  <a:schemeClr val="bg2"/>
                </a:solidFill>
              </a:rPr>
              <a:t>Subnet 0 was assigned to the top LAN. The default gateway of the network (G0/0 of R1) was assigned the 1st usable host address of the subnet, 192.168.1.1</a:t>
            </a:r>
          </a:p>
          <a:p>
            <a:pPr marL="800100" lvl="1" indent="-342900">
              <a:buFont typeface="Arial" panose="020B0604020202020204" pitchFamily="34" charset="0"/>
              <a:buChar char="─"/>
            </a:pPr>
            <a:r>
              <a:rPr lang="en-US" sz="2000" dirty="0">
                <a:solidFill>
                  <a:schemeClr val="bg2"/>
                </a:solidFill>
              </a:rPr>
              <a:t>Subnet 1 was assigned to bottom LAN. The default gateway of the network (G0/1 of R1) was assigned the 1st usable host address of the subnet, 192.168.1.129</a:t>
            </a:r>
            <a:endParaRPr lang="en-AU" sz="2000" dirty="0"/>
          </a:p>
        </p:txBody>
      </p:sp>
      <p:sp>
        <p:nvSpPr>
          <p:cNvPr id="2" name="Speech Bubble: Oval 1">
            <a:extLst>
              <a:ext uri="{FF2B5EF4-FFF2-40B4-BE49-F238E27FC236}">
                <a16:creationId xmlns:a16="http://schemas.microsoft.com/office/drawing/2014/main" id="{7B9B38A6-C2C4-40E6-ADBE-04736BDD1904}"/>
              </a:ext>
            </a:extLst>
          </p:cNvPr>
          <p:cNvSpPr/>
          <p:nvPr/>
        </p:nvSpPr>
        <p:spPr>
          <a:xfrm>
            <a:off x="3267256" y="3084922"/>
            <a:ext cx="2339447" cy="688156"/>
          </a:xfrm>
          <a:prstGeom prst="wedgeEllipseCallout">
            <a:avLst>
              <a:gd name="adj1" fmla="val -50042"/>
              <a:gd name="adj2" fmla="val 304967"/>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200" dirty="0">
                <a:solidFill>
                  <a:srgbClr val="FF0000"/>
                </a:solidFill>
              </a:rPr>
              <a:t>Don’t forget issuing  the no shutdown command for both interfaces</a:t>
            </a:r>
            <a:endParaRPr lang="en-US" sz="1200" dirty="0">
              <a:solidFill>
                <a:srgbClr val="FF0000"/>
              </a:solidFill>
            </a:endParaRPr>
          </a:p>
        </p:txBody>
      </p:sp>
    </p:spTree>
    <p:extLst>
      <p:ext uri="{BB962C8B-B14F-4D97-AF65-F5344CB8AC3E}">
        <p14:creationId xmlns:p14="http://schemas.microsoft.com/office/powerpoint/2010/main" val="302498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4780003" y="623725"/>
            <a:ext cx="4310063" cy="1300543"/>
          </a:xfrm>
          <a:prstGeom prst="rect">
            <a:avLst/>
          </a:prstGeom>
        </p:spPr>
      </p:pic>
      <p:sp>
        <p:nvSpPr>
          <p:cNvPr id="5" name="Title 11"/>
          <p:cNvSpPr>
            <a:spLocks noGrp="1"/>
          </p:cNvSpPr>
          <p:nvPr>
            <p:ph type="title"/>
          </p:nvPr>
        </p:nvSpPr>
        <p:spPr>
          <a:xfrm>
            <a:off x="-5424" y="0"/>
            <a:ext cx="8588861" cy="838200"/>
          </a:xfrm>
        </p:spPr>
        <p:txBody>
          <a:bodyPr/>
          <a:lstStyle/>
          <a:p>
            <a:r>
              <a:rPr lang="en-US" sz="3200" dirty="0"/>
              <a:t>Creating 4 Equal-Sized Subnets</a:t>
            </a:r>
          </a:p>
        </p:txBody>
      </p:sp>
      <p:sp>
        <p:nvSpPr>
          <p:cNvPr id="6" name="TextBox 5"/>
          <p:cNvSpPr txBox="1"/>
          <p:nvPr/>
        </p:nvSpPr>
        <p:spPr>
          <a:xfrm>
            <a:off x="-5424" y="806119"/>
            <a:ext cx="4940261" cy="1754326"/>
          </a:xfrm>
          <a:prstGeom prst="rect">
            <a:avLst/>
          </a:prstGeom>
          <a:noFill/>
        </p:spPr>
        <p:txBody>
          <a:bodyPr wrap="square" rtlCol="0">
            <a:spAutoFit/>
          </a:bodyPr>
          <a:lstStyle/>
          <a:p>
            <a:r>
              <a:rPr lang="en-US" b="1" dirty="0">
                <a:solidFill>
                  <a:schemeClr val="bg2"/>
                </a:solidFill>
              </a:rPr>
              <a:t>Example:</a:t>
            </a:r>
            <a:r>
              <a:rPr lang="en-US" dirty="0">
                <a:solidFill>
                  <a:schemeClr val="bg2"/>
                </a:solidFill>
              </a:rPr>
              <a:t> </a:t>
            </a:r>
          </a:p>
          <a:p>
            <a:pPr marL="285750" indent="-285750">
              <a:buFont typeface="Arial" panose="020B0604020202020204" pitchFamily="34" charset="0"/>
              <a:buChar char="•"/>
            </a:pPr>
            <a:r>
              <a:rPr lang="en-US" dirty="0">
                <a:solidFill>
                  <a:schemeClr val="bg2"/>
                </a:solidFill>
              </a:rPr>
              <a:t>Base network is 192.168.1.0/24, and want to create 4 equal-sized subnets</a:t>
            </a:r>
          </a:p>
          <a:p>
            <a:pPr marL="285750" indent="-285750">
              <a:buFont typeface="Arial" panose="020B0604020202020204" pitchFamily="34" charset="0"/>
              <a:buChar char="•"/>
            </a:pPr>
            <a:r>
              <a:rPr lang="en-US" dirty="0">
                <a:solidFill>
                  <a:schemeClr val="bg2"/>
                </a:solidFill>
              </a:rPr>
              <a:t>2 bits need to be borrowed to create 2</a:t>
            </a:r>
            <a:r>
              <a:rPr lang="en-US" baseline="30000" dirty="0">
                <a:solidFill>
                  <a:schemeClr val="bg2"/>
                </a:solidFill>
              </a:rPr>
              <a:t>2 </a:t>
            </a:r>
            <a:r>
              <a:rPr lang="en-US" dirty="0">
                <a:solidFill>
                  <a:schemeClr val="bg2"/>
                </a:solidFill>
              </a:rPr>
              <a:t>= 4 equal-sized subnets. </a:t>
            </a:r>
          </a:p>
          <a:p>
            <a:endParaRPr lang="en-US" dirty="0">
              <a:solidFill>
                <a:srgbClr val="000000"/>
              </a:solidFill>
            </a:endParaRPr>
          </a:p>
        </p:txBody>
      </p:sp>
      <p:sp>
        <p:nvSpPr>
          <p:cNvPr id="21" name="TextBox 20"/>
          <p:cNvSpPr txBox="1"/>
          <p:nvPr/>
        </p:nvSpPr>
        <p:spPr>
          <a:xfrm>
            <a:off x="4617618" y="2912067"/>
            <a:ext cx="3614632" cy="615553"/>
          </a:xfrm>
          <a:prstGeom prst="rect">
            <a:avLst/>
          </a:prstGeom>
          <a:noFill/>
        </p:spPr>
        <p:txBody>
          <a:bodyPr wrap="square" rtlCol="0">
            <a:spAutoFit/>
          </a:bodyPr>
          <a:lstStyle/>
          <a:p>
            <a:r>
              <a:rPr lang="en-US" sz="1600" dirty="0">
                <a:solidFill>
                  <a:schemeClr val="bg2"/>
                </a:solidFill>
              </a:rPr>
              <a:t>Network addresses of the 4 subnets:</a:t>
            </a:r>
          </a:p>
          <a:p>
            <a:endParaRPr lang="en-US" dirty="0">
              <a:solidFill>
                <a:srgbClr val="000000"/>
              </a:solidFill>
            </a:endParaRPr>
          </a:p>
        </p:txBody>
      </p:sp>
      <p:pic>
        <p:nvPicPr>
          <p:cNvPr id="24" name="Picture 23"/>
          <p:cNvPicPr>
            <a:picLocks noChangeAspect="1"/>
          </p:cNvPicPr>
          <p:nvPr/>
        </p:nvPicPr>
        <p:blipFill>
          <a:blip r:embed="rId4"/>
          <a:stretch>
            <a:fillRect/>
          </a:stretch>
        </p:blipFill>
        <p:spPr>
          <a:xfrm>
            <a:off x="121112" y="4003417"/>
            <a:ext cx="3328714" cy="805676"/>
          </a:xfrm>
          <a:prstGeom prst="rect">
            <a:avLst/>
          </a:prstGeom>
        </p:spPr>
      </p:pic>
      <p:pic>
        <p:nvPicPr>
          <p:cNvPr id="26" name="Picture 25"/>
          <p:cNvPicPr>
            <a:picLocks noChangeAspect="1"/>
          </p:cNvPicPr>
          <p:nvPr/>
        </p:nvPicPr>
        <p:blipFill>
          <a:blip r:embed="rId5"/>
          <a:stretch>
            <a:fillRect/>
          </a:stretch>
        </p:blipFill>
        <p:spPr>
          <a:xfrm>
            <a:off x="4451391" y="3307863"/>
            <a:ext cx="4638675" cy="1809750"/>
          </a:xfrm>
          <a:prstGeom prst="rect">
            <a:avLst/>
          </a:prstGeom>
        </p:spPr>
      </p:pic>
      <p:pic>
        <p:nvPicPr>
          <p:cNvPr id="27" name="Picture 26"/>
          <p:cNvPicPr>
            <a:picLocks noChangeAspect="1"/>
          </p:cNvPicPr>
          <p:nvPr/>
        </p:nvPicPr>
        <p:blipFill>
          <a:blip r:embed="rId6"/>
          <a:stretch>
            <a:fillRect/>
          </a:stretch>
        </p:blipFill>
        <p:spPr>
          <a:xfrm>
            <a:off x="246329" y="2364700"/>
            <a:ext cx="3547379" cy="805676"/>
          </a:xfrm>
          <a:prstGeom prst="rect">
            <a:avLst/>
          </a:prstGeom>
        </p:spPr>
      </p:pic>
      <p:pic>
        <p:nvPicPr>
          <p:cNvPr id="28" name="Picture 27"/>
          <p:cNvPicPr>
            <a:picLocks noChangeAspect="1"/>
          </p:cNvPicPr>
          <p:nvPr/>
        </p:nvPicPr>
        <p:blipFill>
          <a:blip r:embed="rId7"/>
          <a:stretch>
            <a:fillRect/>
          </a:stretch>
        </p:blipFill>
        <p:spPr>
          <a:xfrm>
            <a:off x="872932" y="3170376"/>
            <a:ext cx="2011782" cy="324045"/>
          </a:xfrm>
          <a:prstGeom prst="rect">
            <a:avLst/>
          </a:prstGeom>
        </p:spPr>
      </p:pic>
      <p:grpSp>
        <p:nvGrpSpPr>
          <p:cNvPr id="4" name="Group 3"/>
          <p:cNvGrpSpPr/>
          <p:nvPr/>
        </p:nvGrpSpPr>
        <p:grpSpPr>
          <a:xfrm>
            <a:off x="7843520" y="1415174"/>
            <a:ext cx="388730" cy="509094"/>
            <a:chOff x="7782475" y="1374764"/>
            <a:chExt cx="260979" cy="430440"/>
          </a:xfrm>
        </p:grpSpPr>
        <p:sp>
          <p:nvSpPr>
            <p:cNvPr id="17" name="Oval 16"/>
            <p:cNvSpPr/>
            <p:nvPr/>
          </p:nvSpPr>
          <p:spPr>
            <a:xfrm>
              <a:off x="7782475" y="1374764"/>
              <a:ext cx="260979" cy="226686"/>
            </a:xfrm>
            <a:prstGeom prst="ellipse">
              <a:avLst/>
            </a:prstGeom>
            <a:no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FF00"/>
                </a:solidFill>
              </a:endParaRPr>
            </a:p>
          </p:txBody>
        </p:sp>
        <p:cxnSp>
          <p:nvCxnSpPr>
            <p:cNvPr id="3" name="Straight Connector 2"/>
            <p:cNvCxnSpPr/>
            <p:nvPr/>
          </p:nvCxnSpPr>
          <p:spPr>
            <a:xfrm>
              <a:off x="7782475" y="1805204"/>
              <a:ext cx="260979" cy="0"/>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8"/>
          <a:stretch>
            <a:fillRect/>
          </a:stretch>
        </p:blipFill>
        <p:spPr>
          <a:xfrm>
            <a:off x="2020018" y="4830861"/>
            <a:ext cx="2194750" cy="1219306"/>
          </a:xfrm>
          <a:prstGeom prst="rect">
            <a:avLst/>
          </a:prstGeom>
        </p:spPr>
      </p:pic>
      <p:sp>
        <p:nvSpPr>
          <p:cNvPr id="14" name="Rectangle 13">
            <a:extLst>
              <a:ext uri="{FF2B5EF4-FFF2-40B4-BE49-F238E27FC236}">
                <a16:creationId xmlns:a16="http://schemas.microsoft.com/office/drawing/2014/main" id="{9A3C9218-A27C-406C-813B-E903A4AB67F8}"/>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312755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a:spLocks noGrp="1"/>
          </p:cNvSpPr>
          <p:nvPr>
            <p:ph type="title"/>
          </p:nvPr>
        </p:nvSpPr>
        <p:spPr>
          <a:xfrm>
            <a:off x="-5424" y="0"/>
            <a:ext cx="8588861" cy="838200"/>
          </a:xfrm>
        </p:spPr>
        <p:txBody>
          <a:bodyPr/>
          <a:lstStyle/>
          <a:p>
            <a:r>
              <a:rPr lang="en-US" sz="3200" dirty="0"/>
              <a:t>Creating 4 Equal-Sized Subnets</a:t>
            </a:r>
          </a:p>
        </p:txBody>
      </p:sp>
      <p:sp>
        <p:nvSpPr>
          <p:cNvPr id="6" name="TextBox 5"/>
          <p:cNvSpPr txBox="1"/>
          <p:nvPr/>
        </p:nvSpPr>
        <p:spPr>
          <a:xfrm>
            <a:off x="65372" y="835833"/>
            <a:ext cx="8621428"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solidFill>
              </a:rPr>
              <a:t>Address ranges of the 4 subnets</a:t>
            </a:r>
            <a:endParaRPr lang="en-US" dirty="0">
              <a:solidFill>
                <a:srgbClr val="000000"/>
              </a:solidFill>
            </a:endParaRPr>
          </a:p>
        </p:txBody>
      </p:sp>
      <p:pic>
        <p:nvPicPr>
          <p:cNvPr id="2" name="Picture 1"/>
          <p:cNvPicPr>
            <a:picLocks noChangeAspect="1"/>
          </p:cNvPicPr>
          <p:nvPr/>
        </p:nvPicPr>
        <p:blipFill>
          <a:blip r:embed="rId3"/>
          <a:stretch>
            <a:fillRect/>
          </a:stretch>
        </p:blipFill>
        <p:spPr>
          <a:xfrm>
            <a:off x="1466168" y="1235943"/>
            <a:ext cx="6502174" cy="3970249"/>
          </a:xfrm>
          <a:prstGeom prst="rect">
            <a:avLst/>
          </a:prstGeom>
        </p:spPr>
      </p:pic>
      <p:pic>
        <p:nvPicPr>
          <p:cNvPr id="32" name="Picture 31"/>
          <p:cNvPicPr>
            <a:picLocks noChangeAspect="1"/>
          </p:cNvPicPr>
          <p:nvPr/>
        </p:nvPicPr>
        <p:blipFill>
          <a:blip r:embed="rId4"/>
          <a:stretch>
            <a:fillRect/>
          </a:stretch>
        </p:blipFill>
        <p:spPr>
          <a:xfrm>
            <a:off x="1694768" y="5206192"/>
            <a:ext cx="5749287" cy="1319202"/>
          </a:xfrm>
          <a:prstGeom prst="rect">
            <a:avLst/>
          </a:prstGeom>
        </p:spPr>
      </p:pic>
    </p:spTree>
    <p:extLst>
      <p:ext uri="{BB962C8B-B14F-4D97-AF65-F5344CB8AC3E}">
        <p14:creationId xmlns:p14="http://schemas.microsoft.com/office/powerpoint/2010/main" val="7959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739526" y="270695"/>
            <a:ext cx="5416186" cy="983947"/>
          </a:xfrm>
        </p:spPr>
        <p:txBody>
          <a:bodyPr/>
          <a:lstStyle/>
          <a:p>
            <a:pPr algn="ctr"/>
            <a:r>
              <a:rPr lang="en-US" sz="3200" dirty="0"/>
              <a:t>Outline</a:t>
            </a:r>
          </a:p>
        </p:txBody>
      </p:sp>
      <p:sp>
        <p:nvSpPr>
          <p:cNvPr id="12" name="Text Placeholder 11"/>
          <p:cNvSpPr>
            <a:spLocks noGrp="1"/>
          </p:cNvSpPr>
          <p:nvPr>
            <p:ph type="body" sz="quarter" idx="11"/>
          </p:nvPr>
        </p:nvSpPr>
        <p:spPr>
          <a:xfrm>
            <a:off x="1120140" y="1855891"/>
            <a:ext cx="7208072" cy="3827077"/>
          </a:xfrm>
        </p:spPr>
        <p:txBody>
          <a:bodyPr>
            <a:normAutofit/>
          </a:bodyPr>
          <a:lstStyle/>
          <a:p>
            <a:pPr marL="342900" indent="-342900">
              <a:buFont typeface="Arial" panose="020B0604020202020204" pitchFamily="34" charset="0"/>
              <a:buChar char="•"/>
            </a:pPr>
            <a:r>
              <a:rPr lang="en-AU" sz="2400" dirty="0">
                <a:solidFill>
                  <a:schemeClr val="bg2"/>
                </a:solidFill>
              </a:rPr>
              <a:t>Introduction to IPv4 Subnetting– what and why?</a:t>
            </a:r>
          </a:p>
          <a:p>
            <a:pPr marL="342900" indent="-342900">
              <a:buFont typeface="Arial" panose="020B0604020202020204" pitchFamily="34" charset="0"/>
              <a:buChar char="•"/>
            </a:pPr>
            <a:r>
              <a:rPr lang="en-AU" sz="2400" dirty="0" err="1">
                <a:solidFill>
                  <a:schemeClr val="bg2"/>
                </a:solidFill>
              </a:rPr>
              <a:t>Subnetting</a:t>
            </a:r>
            <a:r>
              <a:rPr lang="en-AU" sz="2400" dirty="0">
                <a:solidFill>
                  <a:schemeClr val="bg2"/>
                </a:solidFill>
              </a:rPr>
              <a:t> an IPv4 Network – how ?</a:t>
            </a:r>
          </a:p>
          <a:p>
            <a:pPr marL="749300" lvl="1" indent="-342900">
              <a:buFont typeface="Arial" panose="020B0604020202020204" pitchFamily="34" charset="0"/>
              <a:buChar char="─"/>
            </a:pPr>
            <a:r>
              <a:rPr lang="en-AU" dirty="0">
                <a:solidFill>
                  <a:schemeClr val="bg2"/>
                </a:solidFill>
              </a:rPr>
              <a:t>Creating equal-sized subnets, i.e. basic subnetting (focus)</a:t>
            </a:r>
          </a:p>
          <a:p>
            <a:pPr marL="749300" lvl="1" indent="-342900">
              <a:buFont typeface="Arial" panose="020B0604020202020204" pitchFamily="34" charset="0"/>
              <a:buChar char="─"/>
            </a:pPr>
            <a:r>
              <a:rPr lang="en-AU" dirty="0">
                <a:solidFill>
                  <a:schemeClr val="bg2"/>
                </a:solidFill>
              </a:rPr>
              <a:t>VLSM (brief)</a:t>
            </a:r>
          </a:p>
          <a:p>
            <a:pPr marL="342900" indent="-342900">
              <a:buFont typeface="Arial" panose="020B0604020202020204" pitchFamily="34" charset="0"/>
              <a:buChar char="•"/>
            </a:pPr>
            <a:r>
              <a:rPr lang="en-AU" sz="2400" dirty="0">
                <a:solidFill>
                  <a:schemeClr val="bg2"/>
                </a:solidFill>
              </a:rPr>
              <a:t>Address planning and assignment</a:t>
            </a:r>
            <a:endParaRPr lang="en-US" sz="2800" dirty="0">
              <a:solidFill>
                <a:schemeClr val="tx2"/>
              </a:solidFill>
            </a:endParaRPr>
          </a:p>
          <a:p>
            <a:pPr marL="342900" indent="-342900">
              <a:buFont typeface="Arial" panose="020B0604020202020204" pitchFamily="34" charset="0"/>
              <a:buChar char="•"/>
            </a:pPr>
            <a:endParaRPr lang="en-US" sz="2800" dirty="0">
              <a:solidFill>
                <a:schemeClr val="tx2"/>
              </a:solidFill>
            </a:endParaRPr>
          </a:p>
          <a:p>
            <a:pPr marL="342900" indent="-342900">
              <a:buFont typeface="Arial" panose="020B0604020202020204" pitchFamily="34" charset="0"/>
              <a:buChar char="•"/>
            </a:pPr>
            <a:endParaRPr lang="en-US" sz="2800" dirty="0">
              <a:solidFill>
                <a:schemeClr val="tx2"/>
              </a:solidFill>
            </a:endParaRPr>
          </a:p>
          <a:p>
            <a:endParaRPr lang="en-US" sz="2800" dirty="0">
              <a:solidFill>
                <a:schemeClr val="tx2"/>
              </a:solidFill>
            </a:endParaRPr>
          </a:p>
        </p:txBody>
      </p:sp>
      <p:sp>
        <p:nvSpPr>
          <p:cNvPr id="4" name="Text Placeholder 11"/>
          <p:cNvSpPr txBox="1">
            <a:spLocks/>
          </p:cNvSpPr>
          <p:nvPr/>
        </p:nvSpPr>
        <p:spPr>
          <a:xfrm>
            <a:off x="1120140" y="1474470"/>
            <a:ext cx="7098029" cy="2511044"/>
          </a:xfrm>
          <a:prstGeom prst="rect">
            <a:avLst/>
          </a:prstGeom>
        </p:spPr>
        <p:txBody>
          <a:bodyPr vert="horz" lIns="91440" tIns="45720" rIns="91440" bIns="45720" rtlCol="0" anchor="ctr" anchorCtr="0">
            <a:normAutofit/>
          </a:bodyPr>
          <a:lstStyle>
            <a:lvl1pPr marL="0" indent="0" algn="l" defTabSz="914400" rtl="0" eaLnBrk="1" latinLnBrk="0" hangingPunct="1">
              <a:lnSpc>
                <a:spcPct val="95000"/>
              </a:lnSpc>
              <a:spcBef>
                <a:spcPts val="1440"/>
              </a:spcBef>
              <a:buClr>
                <a:srgbClr val="493B93"/>
              </a:buClr>
              <a:buSzPct val="90000"/>
              <a:buFontTx/>
              <a:buNone/>
              <a:tabLst/>
              <a:defRPr lang="en-US" sz="2000" kern="1200" dirty="0">
                <a:solidFill>
                  <a:srgbClr val="493B9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2000" kern="120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sz="2800">
              <a:solidFill>
                <a:srgbClr val="000000"/>
              </a:solidFill>
            </a:endParaRPr>
          </a:p>
        </p:txBody>
      </p:sp>
    </p:spTree>
    <p:extLst>
      <p:ext uri="{BB962C8B-B14F-4D97-AF65-F5344CB8AC3E}">
        <p14:creationId xmlns:p14="http://schemas.microsoft.com/office/powerpoint/2010/main" val="254714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a:spLocks noGrp="1"/>
          </p:cNvSpPr>
          <p:nvPr>
            <p:ph type="title"/>
          </p:nvPr>
        </p:nvSpPr>
        <p:spPr>
          <a:xfrm>
            <a:off x="0" y="-134076"/>
            <a:ext cx="8588861" cy="838200"/>
          </a:xfrm>
        </p:spPr>
        <p:txBody>
          <a:bodyPr/>
          <a:lstStyle/>
          <a:p>
            <a:r>
              <a:rPr lang="en-US" sz="3200" dirty="0"/>
              <a:t>Creating 4 Equal-Sized Subnets</a:t>
            </a:r>
          </a:p>
        </p:txBody>
      </p:sp>
      <p:sp>
        <p:nvSpPr>
          <p:cNvPr id="4" name="Rectangle 3"/>
          <p:cNvSpPr/>
          <p:nvPr/>
        </p:nvSpPr>
        <p:spPr>
          <a:xfrm>
            <a:off x="215953" y="723174"/>
            <a:ext cx="8525276" cy="1200329"/>
          </a:xfrm>
          <a:prstGeom prst="rect">
            <a:avLst/>
          </a:prstGeom>
        </p:spPr>
        <p:txBody>
          <a:bodyPr wrap="square">
            <a:spAutoFit/>
          </a:bodyPr>
          <a:lstStyle/>
          <a:p>
            <a:pPr marL="342900" indent="-342900">
              <a:buFont typeface="Arial" panose="020B0604020202020204" pitchFamily="34" charset="0"/>
              <a:buChar char="•"/>
            </a:pPr>
            <a:r>
              <a:rPr lang="en-US" dirty="0">
                <a:solidFill>
                  <a:schemeClr val="bg2"/>
                </a:solidFill>
              </a:rPr>
              <a:t>An implementation of the 4 subnets created in the previous example</a:t>
            </a:r>
          </a:p>
          <a:p>
            <a:pPr marL="342900" indent="-342900">
              <a:buFont typeface="Arial" panose="020B0604020202020204" pitchFamily="34" charset="0"/>
              <a:buChar char="•"/>
            </a:pPr>
            <a:r>
              <a:rPr lang="en-US" dirty="0">
                <a:solidFill>
                  <a:schemeClr val="bg2"/>
                </a:solidFill>
              </a:rPr>
              <a:t>Note that only the first 3 subnets are used, but we still had to create 4 subnets as the number of subnets created is 2</a:t>
            </a:r>
            <a:r>
              <a:rPr lang="en-US" b="1" baseline="50000" dirty="0">
                <a:solidFill>
                  <a:schemeClr val="bg2"/>
                </a:solidFill>
              </a:rPr>
              <a:t>s</a:t>
            </a:r>
            <a:r>
              <a:rPr lang="en-US" b="1" dirty="0">
                <a:solidFill>
                  <a:schemeClr val="bg2"/>
                </a:solidFill>
              </a:rPr>
              <a:t> (s </a:t>
            </a:r>
            <a:r>
              <a:rPr lang="en-US" dirty="0">
                <a:solidFill>
                  <a:schemeClr val="bg2"/>
                </a:solidFill>
              </a:rPr>
              <a:t>is the number of borrowed bits), in powers of 2.</a:t>
            </a:r>
            <a:endParaRPr lang="en-US" baseline="50000" dirty="0">
              <a:solidFill>
                <a:schemeClr val="bg2"/>
              </a:solidFill>
            </a:endParaRPr>
          </a:p>
        </p:txBody>
      </p:sp>
      <p:pic>
        <p:nvPicPr>
          <p:cNvPr id="6" name="Picture 5"/>
          <p:cNvPicPr>
            <a:picLocks noChangeAspect="1"/>
          </p:cNvPicPr>
          <p:nvPr/>
        </p:nvPicPr>
        <p:blipFill>
          <a:blip r:embed="rId3"/>
          <a:stretch>
            <a:fillRect/>
          </a:stretch>
        </p:blipFill>
        <p:spPr>
          <a:xfrm>
            <a:off x="1756342" y="1923503"/>
            <a:ext cx="5631316" cy="4389944"/>
          </a:xfrm>
          <a:prstGeom prst="rect">
            <a:avLst/>
          </a:prstGeom>
        </p:spPr>
      </p:pic>
      <p:sp>
        <p:nvSpPr>
          <p:cNvPr id="7" name="Speech Bubble: Oval 6">
            <a:extLst>
              <a:ext uri="{FF2B5EF4-FFF2-40B4-BE49-F238E27FC236}">
                <a16:creationId xmlns:a16="http://schemas.microsoft.com/office/drawing/2014/main" id="{4C0956BA-30BC-4200-AD46-C7958510EFB2}"/>
              </a:ext>
            </a:extLst>
          </p:cNvPr>
          <p:cNvSpPr/>
          <p:nvPr/>
        </p:nvSpPr>
        <p:spPr>
          <a:xfrm>
            <a:off x="5608320" y="1561374"/>
            <a:ext cx="3354287" cy="791118"/>
          </a:xfrm>
          <a:prstGeom prst="wedgeEllipseCallout">
            <a:avLst>
              <a:gd name="adj1" fmla="val -36004"/>
              <a:gd name="adj2" fmla="val 87480"/>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200" dirty="0">
                <a:solidFill>
                  <a:srgbClr val="FF0000"/>
                </a:solidFill>
              </a:rPr>
              <a:t>In addition to the two LANs, the WAN link (addresses) requires a subnet too, so there are 3 subnets in this topology</a:t>
            </a:r>
            <a:endParaRPr lang="en-US" sz="1200" dirty="0">
              <a:solidFill>
                <a:srgbClr val="FF0000"/>
              </a:solidFill>
            </a:endParaRPr>
          </a:p>
        </p:txBody>
      </p:sp>
    </p:spTree>
    <p:extLst>
      <p:ext uri="{BB962C8B-B14F-4D97-AF65-F5344CB8AC3E}">
        <p14:creationId xmlns:p14="http://schemas.microsoft.com/office/powerpoint/2010/main" val="407254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6"/>
          <p:cNvSpPr>
            <a:spLocks noGrp="1" noChangeArrowheads="1"/>
          </p:cNvSpPr>
          <p:nvPr>
            <p:ph idx="1"/>
          </p:nvPr>
        </p:nvSpPr>
        <p:spPr>
          <a:xfrm>
            <a:off x="190499" y="1235917"/>
            <a:ext cx="3302977" cy="1916150"/>
          </a:xfrm>
        </p:spPr>
        <p:txBody>
          <a:bodyPr/>
          <a:lstStyle/>
          <a:p>
            <a:pPr marL="0" indent="0" eaLnBrk="1" hangingPunct="1">
              <a:lnSpc>
                <a:spcPct val="75000"/>
              </a:lnSpc>
              <a:buNone/>
            </a:pPr>
            <a:r>
              <a:rPr lang="en-US" altLang="ja-JP" sz="2000" dirty="0">
                <a:ea typeface="ＭＳ Ｐゴシック" pitchFamily="34" charset="-128"/>
                <a:cs typeface="Arial" charset="0"/>
              </a:rPr>
              <a:t>Example: Given base network 192.168.1.0/24, create 8 equal-sized subnets.</a:t>
            </a:r>
          </a:p>
          <a:p>
            <a:pPr>
              <a:lnSpc>
                <a:spcPct val="75000"/>
              </a:lnSpc>
            </a:pPr>
            <a:r>
              <a:rPr lang="en-US" altLang="ja-JP" sz="2000" dirty="0">
                <a:ea typeface="ＭＳ Ｐゴシック" pitchFamily="34" charset="-128"/>
                <a:cs typeface="Arial" charset="0"/>
              </a:rPr>
              <a:t>Now need to borrow 3 bits to create 8 Subnets.  2</a:t>
            </a:r>
            <a:r>
              <a:rPr lang="en-US" altLang="ja-JP" sz="2000" baseline="30000" dirty="0">
                <a:ea typeface="ＭＳ Ｐゴシック" pitchFamily="34" charset="-128"/>
                <a:cs typeface="Arial" charset="0"/>
              </a:rPr>
              <a:t>3 </a:t>
            </a:r>
            <a:r>
              <a:rPr lang="en-US" altLang="ja-JP" sz="2000" dirty="0">
                <a:ea typeface="ＭＳ Ｐゴシック" pitchFamily="34" charset="-128"/>
                <a:cs typeface="Arial" charset="0"/>
              </a:rPr>
              <a:t>= 8 subnets</a:t>
            </a:r>
          </a:p>
          <a:p>
            <a:pPr>
              <a:lnSpc>
                <a:spcPct val="75000"/>
              </a:lnSpc>
            </a:pPr>
            <a:r>
              <a:rPr lang="en-US" altLang="ja-JP" sz="2000" dirty="0">
                <a:ea typeface="ＭＳ Ｐゴシック" pitchFamily="34" charset="-128"/>
                <a:cs typeface="Arial" charset="0"/>
              </a:rPr>
              <a:t>Subnet mask for each of the 8 subnets: /27, or 255.255.255.224</a:t>
            </a:r>
          </a:p>
          <a:p>
            <a:pPr>
              <a:lnSpc>
                <a:spcPct val="75000"/>
              </a:lnSpc>
            </a:pPr>
            <a:r>
              <a:rPr lang="en-US" altLang="ja-JP" sz="2000" dirty="0">
                <a:ea typeface="ＭＳ Ｐゴシック" pitchFamily="34" charset="-128"/>
                <a:cs typeface="Arial" charset="0"/>
              </a:rPr>
              <a:t>Number of addresses in each subnet: 2^5=32</a:t>
            </a:r>
          </a:p>
          <a:p>
            <a:pPr>
              <a:lnSpc>
                <a:spcPct val="75000"/>
              </a:lnSpc>
            </a:pPr>
            <a:r>
              <a:rPr lang="en-US" altLang="ja-JP" sz="2000" dirty="0">
                <a:ea typeface="ＭＳ Ｐゴシック" pitchFamily="34" charset="-128"/>
                <a:cs typeface="Arial" charset="0"/>
              </a:rPr>
              <a:t>Number of usable host addresses: 2^5-2=30</a:t>
            </a:r>
          </a:p>
          <a:p>
            <a:pPr>
              <a:lnSpc>
                <a:spcPct val="75000"/>
              </a:lnSpc>
            </a:pPr>
            <a:endParaRPr lang="en-US" altLang="ja-JP" sz="2000" b="1" dirty="0">
              <a:ea typeface="ＭＳ Ｐゴシック" pitchFamily="34" charset="-128"/>
              <a:cs typeface="Arial" charset="0"/>
            </a:endParaRPr>
          </a:p>
        </p:txBody>
      </p:sp>
      <p:grpSp>
        <p:nvGrpSpPr>
          <p:cNvPr id="4" name="Group 3"/>
          <p:cNvGrpSpPr/>
          <p:nvPr/>
        </p:nvGrpSpPr>
        <p:grpSpPr>
          <a:xfrm>
            <a:off x="3647928" y="838200"/>
            <a:ext cx="3961187" cy="5525332"/>
            <a:chOff x="3647928" y="838200"/>
            <a:chExt cx="3961187" cy="5525332"/>
          </a:xfrm>
        </p:grpSpPr>
        <p:pic>
          <p:nvPicPr>
            <p:cNvPr id="14340" name="Picture 2"/>
            <p:cNvPicPr>
              <a:picLocks noChangeAspect="1" noChangeArrowheads="1"/>
            </p:cNvPicPr>
            <p:nvPr/>
          </p:nvPicPr>
          <p:blipFill>
            <a:blip r:embed="rId3" cstate="print"/>
            <a:srcRect l="32350" t="26785" r="29723" b="25992"/>
            <a:stretch>
              <a:fillRect/>
            </a:stretch>
          </p:blipFill>
          <p:spPr bwMode="auto">
            <a:xfrm>
              <a:off x="3647928" y="838200"/>
              <a:ext cx="3961187" cy="2772259"/>
            </a:xfrm>
            <a:prstGeom prst="rect">
              <a:avLst/>
            </a:prstGeom>
            <a:noFill/>
            <a:ln w="9525" algn="ctr">
              <a:solidFill>
                <a:schemeClr val="tx1"/>
              </a:solidFill>
              <a:miter lim="800000"/>
              <a:headEnd/>
              <a:tailEnd/>
            </a:ln>
          </p:spPr>
        </p:pic>
        <p:pic>
          <p:nvPicPr>
            <p:cNvPr id="6" name="Picture 3"/>
            <p:cNvPicPr>
              <a:picLocks noChangeAspect="1" noChangeArrowheads="1"/>
            </p:cNvPicPr>
            <p:nvPr/>
          </p:nvPicPr>
          <p:blipFill>
            <a:blip r:embed="rId4" cstate="print"/>
            <a:srcRect l="32486" t="27927" r="30814" b="25645"/>
            <a:stretch>
              <a:fillRect/>
            </a:stretch>
          </p:blipFill>
          <p:spPr bwMode="auto">
            <a:xfrm>
              <a:off x="3647928" y="3610459"/>
              <a:ext cx="3869258" cy="2753073"/>
            </a:xfrm>
            <a:prstGeom prst="rect">
              <a:avLst/>
            </a:prstGeom>
            <a:noFill/>
            <a:ln w="9525" algn="ctr">
              <a:noFill/>
              <a:miter lim="800000"/>
              <a:headEnd/>
              <a:tailEnd/>
            </a:ln>
          </p:spPr>
        </p:pic>
        <p:sp>
          <p:nvSpPr>
            <p:cNvPr id="7" name="TextBox 6"/>
            <p:cNvSpPr txBox="1"/>
            <p:nvPr/>
          </p:nvSpPr>
          <p:spPr>
            <a:xfrm>
              <a:off x="3647929" y="838200"/>
              <a:ext cx="3961186" cy="5508000"/>
            </a:xfrm>
            <a:prstGeom prst="rect">
              <a:avLst/>
            </a:prstGeom>
            <a:noFill/>
            <a:ln>
              <a:solidFill>
                <a:schemeClr val="tx1"/>
              </a:solidFill>
            </a:ln>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3" name="Straight Connector 2"/>
            <p:cNvCxnSpPr/>
            <p:nvPr/>
          </p:nvCxnSpPr>
          <p:spPr>
            <a:xfrm>
              <a:off x="4173311" y="3610459"/>
              <a:ext cx="334387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190808" y="929521"/>
              <a:ext cx="87653" cy="138499"/>
            </a:xfrm>
            <a:prstGeom prst="rect">
              <a:avLst/>
            </a:prstGeom>
            <a:solidFill>
              <a:schemeClr val="bg1"/>
            </a:solidFill>
          </p:spPr>
          <p:txBody>
            <a:bodyPr wrap="square" lIns="0" tIns="0" rIns="0" bIns="0" rtlCol="0">
              <a:spAutoFit/>
            </a:bodyPr>
            <a:lstStyle/>
            <a:p>
              <a:r>
                <a:rPr lang="en-AU" sz="900" b="1" dirty="0">
                  <a:solidFill>
                    <a:schemeClr val="bg2"/>
                  </a:solidFill>
                </a:rPr>
                <a:t>0</a:t>
              </a:r>
            </a:p>
          </p:txBody>
        </p:sp>
      </p:grpSp>
      <p:sp>
        <p:nvSpPr>
          <p:cNvPr id="10" name="Title 11"/>
          <p:cNvSpPr>
            <a:spLocks noGrp="1"/>
          </p:cNvSpPr>
          <p:nvPr>
            <p:ph type="title"/>
          </p:nvPr>
        </p:nvSpPr>
        <p:spPr>
          <a:xfrm>
            <a:off x="-5424" y="0"/>
            <a:ext cx="8588861" cy="838200"/>
          </a:xfrm>
        </p:spPr>
        <p:txBody>
          <a:bodyPr/>
          <a:lstStyle/>
          <a:p>
            <a:r>
              <a:rPr lang="en-US" sz="3200" dirty="0"/>
              <a:t>Creating 8 Equal-Sized Subnets</a:t>
            </a:r>
          </a:p>
        </p:txBody>
      </p:sp>
      <p:sp>
        <p:nvSpPr>
          <p:cNvPr id="8" name="TextBox 7"/>
          <p:cNvSpPr txBox="1"/>
          <p:nvPr/>
        </p:nvSpPr>
        <p:spPr>
          <a:xfrm>
            <a:off x="5929068" y="2979518"/>
            <a:ext cx="235512" cy="630942"/>
          </a:xfrm>
          <a:prstGeom prst="rect">
            <a:avLst/>
          </a:prstGeom>
          <a:solidFill>
            <a:srgbClr val="C8D7B3"/>
          </a:solidFill>
        </p:spPr>
        <p:txBody>
          <a:bodyPr wrap="square" lIns="0" tIns="0" rIns="0" bIns="0" rtlCol="0">
            <a:spAutoFit/>
          </a:bodyPr>
          <a:lstStyle/>
          <a:p>
            <a:pPr>
              <a:spcBef>
                <a:spcPts val="200"/>
              </a:spcBef>
            </a:pPr>
            <a:r>
              <a:rPr lang="en-AU" sz="900" b="1" dirty="0">
                <a:solidFill>
                  <a:srgbClr val="832785"/>
                </a:solidFill>
                <a:latin typeface="Courier New" panose="02070309020205020404" pitchFamily="49" charset="0"/>
                <a:cs typeface="Courier New" panose="02070309020205020404" pitchFamily="49" charset="0"/>
              </a:rPr>
              <a:t>011</a:t>
            </a:r>
          </a:p>
          <a:p>
            <a:pPr>
              <a:spcBef>
                <a:spcPts val="200"/>
              </a:spcBef>
            </a:pPr>
            <a:r>
              <a:rPr lang="en-AU" sz="900" b="1" dirty="0">
                <a:solidFill>
                  <a:srgbClr val="832785"/>
                </a:solidFill>
                <a:latin typeface="Courier New" panose="02070309020205020404" pitchFamily="49" charset="0"/>
                <a:cs typeface="Courier New" panose="02070309020205020404" pitchFamily="49" charset="0"/>
              </a:rPr>
              <a:t>011</a:t>
            </a:r>
          </a:p>
          <a:p>
            <a:pPr>
              <a:spcBef>
                <a:spcPts val="200"/>
              </a:spcBef>
            </a:pPr>
            <a:r>
              <a:rPr lang="en-AU" sz="900" b="1" dirty="0">
                <a:solidFill>
                  <a:srgbClr val="832785"/>
                </a:solidFill>
                <a:latin typeface="Courier New" panose="02070309020205020404" pitchFamily="49" charset="0"/>
                <a:cs typeface="Courier New" panose="02070309020205020404" pitchFamily="49" charset="0"/>
              </a:rPr>
              <a:t>011</a:t>
            </a:r>
          </a:p>
          <a:p>
            <a:pPr>
              <a:spcBef>
                <a:spcPts val="200"/>
              </a:spcBef>
            </a:pPr>
            <a:r>
              <a:rPr lang="en-AU" sz="900" b="1" dirty="0">
                <a:solidFill>
                  <a:srgbClr val="832785"/>
                </a:solidFill>
                <a:latin typeface="Courier New" panose="02070309020205020404" pitchFamily="49" charset="0"/>
                <a:cs typeface="Courier New" panose="02070309020205020404" pitchFamily="49" charset="0"/>
              </a:rPr>
              <a:t>011</a:t>
            </a:r>
          </a:p>
        </p:txBody>
      </p:sp>
    </p:spTree>
    <p:extLst>
      <p:ext uri="{BB962C8B-B14F-4D97-AF65-F5344CB8AC3E}">
        <p14:creationId xmlns:p14="http://schemas.microsoft.com/office/powerpoint/2010/main" val="98457628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p:cNvSpPr>
            <a:spLocks noGrp="1"/>
          </p:cNvSpPr>
          <p:nvPr>
            <p:ph type="title"/>
          </p:nvPr>
        </p:nvSpPr>
        <p:spPr>
          <a:xfrm>
            <a:off x="-5424" y="0"/>
            <a:ext cx="8588861" cy="838200"/>
          </a:xfrm>
        </p:spPr>
        <p:txBody>
          <a:bodyPr/>
          <a:lstStyle/>
          <a:p>
            <a:r>
              <a:rPr lang="en-US" sz="3200" dirty="0"/>
              <a:t>Creating 8 Equal-Sized Subnets</a:t>
            </a:r>
          </a:p>
        </p:txBody>
      </p:sp>
      <p:pic>
        <p:nvPicPr>
          <p:cNvPr id="3" name="Picture 2"/>
          <p:cNvPicPr>
            <a:picLocks noChangeAspect="1"/>
          </p:cNvPicPr>
          <p:nvPr/>
        </p:nvPicPr>
        <p:blipFill>
          <a:blip r:embed="rId3"/>
          <a:stretch>
            <a:fillRect/>
          </a:stretch>
        </p:blipFill>
        <p:spPr>
          <a:xfrm>
            <a:off x="2351314" y="1223433"/>
            <a:ext cx="5736771" cy="4860321"/>
          </a:xfrm>
          <a:prstGeom prst="rect">
            <a:avLst/>
          </a:prstGeom>
        </p:spPr>
      </p:pic>
      <p:sp>
        <p:nvSpPr>
          <p:cNvPr id="6" name="Rectangle 5"/>
          <p:cNvSpPr/>
          <p:nvPr/>
        </p:nvSpPr>
        <p:spPr>
          <a:xfrm>
            <a:off x="495353" y="946434"/>
            <a:ext cx="8088084" cy="553998"/>
          </a:xfrm>
          <a:prstGeom prst="rect">
            <a:avLst/>
          </a:prstGeom>
        </p:spPr>
        <p:txBody>
          <a:bodyPr wrap="square">
            <a:spAutoFit/>
          </a:bodyPr>
          <a:lstStyle/>
          <a:p>
            <a:pPr lvl="0">
              <a:lnSpc>
                <a:spcPct val="75000"/>
              </a:lnSpc>
              <a:spcBef>
                <a:spcPts val="1440"/>
              </a:spcBef>
              <a:buClr>
                <a:srgbClr val="493B93"/>
              </a:buClr>
              <a:buSzPct val="90000"/>
            </a:pPr>
            <a:r>
              <a:rPr lang="en-US" altLang="ja-JP" sz="2000" dirty="0">
                <a:solidFill>
                  <a:srgbClr val="435153"/>
                </a:solidFill>
                <a:ea typeface="ＭＳ Ｐゴシック" pitchFamily="34" charset="-128"/>
                <a:cs typeface="Arial" charset="0"/>
              </a:rPr>
              <a:t>Example: an implementation of the subnets created in the previous example. Note that only the first 5 subnets out of the 8 are used.</a:t>
            </a:r>
            <a:endParaRPr lang="en-US" altLang="ja-JP" sz="2000" b="1" dirty="0">
              <a:solidFill>
                <a:srgbClr val="435153"/>
              </a:solidFill>
              <a:ea typeface="ＭＳ Ｐゴシック" pitchFamily="34" charset="-128"/>
              <a:cs typeface="Arial" charset="0"/>
            </a:endParaRPr>
          </a:p>
        </p:txBody>
      </p:sp>
    </p:spTree>
    <p:extLst>
      <p:ext uri="{BB962C8B-B14F-4D97-AF65-F5344CB8AC3E}">
        <p14:creationId xmlns:p14="http://schemas.microsoft.com/office/powerpoint/2010/main" val="2680830322"/>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77762" y="937056"/>
            <a:ext cx="8305675" cy="67710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2"/>
                </a:solidFill>
              </a:rPr>
              <a:t>Example: base network 192.168.1.0/24</a:t>
            </a:r>
          </a:p>
          <a:p>
            <a:endParaRPr lang="en-US" dirty="0">
              <a:solidFill>
                <a:srgbClr val="000000"/>
              </a:solidFill>
            </a:endParaRPr>
          </a:p>
        </p:txBody>
      </p:sp>
      <p:sp>
        <p:nvSpPr>
          <p:cNvPr id="6" name="Title 11"/>
          <p:cNvSpPr>
            <a:spLocks noGrp="1"/>
          </p:cNvSpPr>
          <p:nvPr>
            <p:ph type="title"/>
          </p:nvPr>
        </p:nvSpPr>
        <p:spPr>
          <a:xfrm>
            <a:off x="-5424" y="0"/>
            <a:ext cx="8588861" cy="838200"/>
          </a:xfrm>
        </p:spPr>
        <p:txBody>
          <a:bodyPr/>
          <a:lstStyle/>
          <a:p>
            <a:r>
              <a:rPr lang="en-US" sz="3200" dirty="0"/>
              <a:t>Creating Equal-Sized Subnets</a:t>
            </a:r>
          </a:p>
        </p:txBody>
      </p:sp>
      <p:pic>
        <p:nvPicPr>
          <p:cNvPr id="2" name="Picture 1"/>
          <p:cNvPicPr>
            <a:picLocks noChangeAspect="1"/>
          </p:cNvPicPr>
          <p:nvPr/>
        </p:nvPicPr>
        <p:blipFill>
          <a:blip r:embed="rId3"/>
          <a:stretch>
            <a:fillRect/>
          </a:stretch>
        </p:blipFill>
        <p:spPr>
          <a:xfrm>
            <a:off x="152260" y="1696833"/>
            <a:ext cx="8991740" cy="4612465"/>
          </a:xfrm>
          <a:prstGeom prst="rect">
            <a:avLst/>
          </a:prstGeom>
        </p:spPr>
      </p:pic>
      <p:pic>
        <p:nvPicPr>
          <p:cNvPr id="3" name="Picture 2"/>
          <p:cNvPicPr>
            <a:picLocks noChangeAspect="1"/>
          </p:cNvPicPr>
          <p:nvPr/>
        </p:nvPicPr>
        <p:blipFill>
          <a:blip r:embed="rId4"/>
          <a:stretch>
            <a:fillRect/>
          </a:stretch>
        </p:blipFill>
        <p:spPr>
          <a:xfrm>
            <a:off x="914401" y="1328058"/>
            <a:ext cx="7143164" cy="336964"/>
          </a:xfrm>
          <a:prstGeom prst="rect">
            <a:avLst/>
          </a:prstGeom>
        </p:spPr>
      </p:pic>
      <p:sp>
        <p:nvSpPr>
          <p:cNvPr id="17" name="TextBox 16"/>
          <p:cNvSpPr txBox="1"/>
          <p:nvPr/>
        </p:nvSpPr>
        <p:spPr>
          <a:xfrm>
            <a:off x="67732" y="2868879"/>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1</a:t>
            </a:r>
            <a:r>
              <a:rPr lang="en-AU" sz="1400" b="1" dirty="0">
                <a:solidFill>
                  <a:schemeClr val="bg2"/>
                </a:solidFill>
              </a:rPr>
              <a:t> bit: 2</a:t>
            </a:r>
            <a:r>
              <a:rPr lang="en-AU" sz="1400" b="1" baseline="50000" dirty="0">
                <a:solidFill>
                  <a:schemeClr val="bg2"/>
                </a:solidFill>
              </a:rPr>
              <a:t>1</a:t>
            </a:r>
            <a:r>
              <a:rPr lang="en-AU" sz="1400" b="1" dirty="0">
                <a:solidFill>
                  <a:schemeClr val="bg2"/>
                </a:solidFill>
              </a:rPr>
              <a:t>=2 subnets; all with mask /25; 8-1=7 host bits remain, </a:t>
            </a:r>
          </a:p>
          <a:p>
            <a:pPr algn="r"/>
            <a:r>
              <a:rPr lang="en-AU" sz="1400" b="1" dirty="0">
                <a:solidFill>
                  <a:schemeClr val="bg2"/>
                </a:solidFill>
              </a:rPr>
              <a:t>2</a:t>
            </a:r>
            <a:r>
              <a:rPr lang="en-AU" sz="1400" b="1" baseline="50000" dirty="0">
                <a:solidFill>
                  <a:schemeClr val="bg2"/>
                </a:solidFill>
              </a:rPr>
              <a:t>7</a:t>
            </a:r>
            <a:r>
              <a:rPr lang="en-AU" sz="1400" b="1" dirty="0">
                <a:solidFill>
                  <a:schemeClr val="bg2"/>
                </a:solidFill>
              </a:rPr>
              <a:t>-2=126 hosts in each subnet </a:t>
            </a:r>
            <a:endParaRPr lang="en-AU" sz="1400" b="1" baseline="50000" dirty="0">
              <a:solidFill>
                <a:schemeClr val="bg2"/>
              </a:solidFill>
            </a:endParaRPr>
          </a:p>
        </p:txBody>
      </p:sp>
      <p:sp>
        <p:nvSpPr>
          <p:cNvPr id="18" name="TextBox 17"/>
          <p:cNvSpPr txBox="1"/>
          <p:nvPr/>
        </p:nvSpPr>
        <p:spPr>
          <a:xfrm>
            <a:off x="67731" y="3467728"/>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2</a:t>
            </a:r>
            <a:r>
              <a:rPr lang="en-AU" sz="1400" b="1" dirty="0">
                <a:solidFill>
                  <a:schemeClr val="bg2"/>
                </a:solidFill>
              </a:rPr>
              <a:t> bits: 2</a:t>
            </a:r>
            <a:r>
              <a:rPr lang="en-AU" sz="1400" b="1" baseline="50000" dirty="0">
                <a:solidFill>
                  <a:schemeClr val="bg2"/>
                </a:solidFill>
              </a:rPr>
              <a:t>2</a:t>
            </a:r>
            <a:r>
              <a:rPr lang="en-AU" sz="1400" b="1" dirty="0">
                <a:solidFill>
                  <a:schemeClr val="bg2"/>
                </a:solidFill>
              </a:rPr>
              <a:t>=4 subnets; all with mask /26; 8-2=6 host bits remain, </a:t>
            </a:r>
          </a:p>
          <a:p>
            <a:pPr algn="r"/>
            <a:r>
              <a:rPr lang="en-AU" sz="1400" b="1" dirty="0">
                <a:solidFill>
                  <a:schemeClr val="bg2"/>
                </a:solidFill>
              </a:rPr>
              <a:t>2</a:t>
            </a:r>
            <a:r>
              <a:rPr lang="en-AU" sz="1400" b="1" baseline="50000" dirty="0">
                <a:solidFill>
                  <a:schemeClr val="bg2"/>
                </a:solidFill>
              </a:rPr>
              <a:t>6</a:t>
            </a:r>
            <a:r>
              <a:rPr lang="en-AU" sz="1400" b="1" dirty="0">
                <a:solidFill>
                  <a:schemeClr val="bg2"/>
                </a:solidFill>
              </a:rPr>
              <a:t>-2=62 hosts in each subnet </a:t>
            </a:r>
            <a:endParaRPr lang="en-AU" sz="1400" b="1" baseline="50000" dirty="0">
              <a:solidFill>
                <a:schemeClr val="bg2"/>
              </a:solidFill>
            </a:endParaRPr>
          </a:p>
        </p:txBody>
      </p:sp>
      <p:sp>
        <p:nvSpPr>
          <p:cNvPr id="19" name="TextBox 18"/>
          <p:cNvSpPr txBox="1"/>
          <p:nvPr/>
        </p:nvSpPr>
        <p:spPr>
          <a:xfrm>
            <a:off x="67733" y="4048852"/>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3</a:t>
            </a:r>
            <a:r>
              <a:rPr lang="en-AU" sz="1400" b="1" dirty="0">
                <a:solidFill>
                  <a:schemeClr val="bg2"/>
                </a:solidFill>
              </a:rPr>
              <a:t> bits: 2</a:t>
            </a:r>
            <a:r>
              <a:rPr lang="en-AU" sz="1400" b="1" baseline="50000" dirty="0">
                <a:solidFill>
                  <a:schemeClr val="bg2"/>
                </a:solidFill>
              </a:rPr>
              <a:t>3</a:t>
            </a:r>
            <a:r>
              <a:rPr lang="en-AU" sz="1400" b="1" dirty="0">
                <a:solidFill>
                  <a:schemeClr val="bg2"/>
                </a:solidFill>
              </a:rPr>
              <a:t>=8 subnets; all with mask /27; 8-3=5 host bits remain, </a:t>
            </a:r>
          </a:p>
          <a:p>
            <a:pPr algn="r"/>
            <a:r>
              <a:rPr lang="en-AU" sz="1400" b="1" dirty="0">
                <a:solidFill>
                  <a:schemeClr val="bg2"/>
                </a:solidFill>
              </a:rPr>
              <a:t>2</a:t>
            </a:r>
            <a:r>
              <a:rPr lang="en-AU" sz="1400" b="1" baseline="50000" dirty="0">
                <a:solidFill>
                  <a:schemeClr val="bg2"/>
                </a:solidFill>
              </a:rPr>
              <a:t>5</a:t>
            </a:r>
            <a:r>
              <a:rPr lang="en-AU" sz="1400" b="1" dirty="0">
                <a:solidFill>
                  <a:schemeClr val="bg2"/>
                </a:solidFill>
              </a:rPr>
              <a:t>-2=30 hosts in each subnet </a:t>
            </a:r>
            <a:endParaRPr lang="en-AU" sz="1400" b="1" baseline="50000" dirty="0">
              <a:solidFill>
                <a:schemeClr val="bg2"/>
              </a:solidFill>
            </a:endParaRPr>
          </a:p>
        </p:txBody>
      </p:sp>
      <p:sp>
        <p:nvSpPr>
          <p:cNvPr id="20" name="TextBox 19"/>
          <p:cNvSpPr txBox="1"/>
          <p:nvPr/>
        </p:nvSpPr>
        <p:spPr>
          <a:xfrm>
            <a:off x="67736" y="4667626"/>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4</a:t>
            </a:r>
            <a:r>
              <a:rPr lang="en-AU" sz="1400" b="1" dirty="0">
                <a:solidFill>
                  <a:schemeClr val="bg2"/>
                </a:solidFill>
              </a:rPr>
              <a:t> bits: 2</a:t>
            </a:r>
            <a:r>
              <a:rPr lang="en-AU" sz="1400" b="1" baseline="50000" dirty="0">
                <a:solidFill>
                  <a:schemeClr val="bg2"/>
                </a:solidFill>
              </a:rPr>
              <a:t>4</a:t>
            </a:r>
            <a:r>
              <a:rPr lang="en-AU" sz="1400" b="1" dirty="0">
                <a:solidFill>
                  <a:schemeClr val="bg2"/>
                </a:solidFill>
              </a:rPr>
              <a:t>=16 subnets; all with mask /28; 8-4=4 host bits remain, </a:t>
            </a:r>
          </a:p>
          <a:p>
            <a:pPr algn="r"/>
            <a:r>
              <a:rPr lang="en-AU" sz="1400" b="1" dirty="0">
                <a:solidFill>
                  <a:schemeClr val="bg2"/>
                </a:solidFill>
              </a:rPr>
              <a:t>2</a:t>
            </a:r>
            <a:r>
              <a:rPr lang="en-AU" sz="1400" b="1" baseline="50000" dirty="0">
                <a:solidFill>
                  <a:schemeClr val="bg2"/>
                </a:solidFill>
              </a:rPr>
              <a:t>4</a:t>
            </a:r>
            <a:r>
              <a:rPr lang="en-AU" sz="1400" b="1" dirty="0">
                <a:solidFill>
                  <a:schemeClr val="bg2"/>
                </a:solidFill>
              </a:rPr>
              <a:t>-2=14 hosts in each subnet </a:t>
            </a:r>
            <a:endParaRPr lang="en-AU" sz="1400" b="1" baseline="50000" dirty="0">
              <a:solidFill>
                <a:schemeClr val="bg2"/>
              </a:solidFill>
            </a:endParaRPr>
          </a:p>
        </p:txBody>
      </p:sp>
      <p:sp>
        <p:nvSpPr>
          <p:cNvPr id="21" name="TextBox 20"/>
          <p:cNvSpPr txBox="1"/>
          <p:nvPr/>
        </p:nvSpPr>
        <p:spPr>
          <a:xfrm>
            <a:off x="67736" y="5286400"/>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5</a:t>
            </a:r>
            <a:r>
              <a:rPr lang="en-AU" sz="1400" b="1" dirty="0">
                <a:solidFill>
                  <a:schemeClr val="bg2"/>
                </a:solidFill>
              </a:rPr>
              <a:t> bits: 2</a:t>
            </a:r>
            <a:r>
              <a:rPr lang="en-AU" sz="1400" b="1" baseline="50000" dirty="0">
                <a:solidFill>
                  <a:schemeClr val="bg2"/>
                </a:solidFill>
              </a:rPr>
              <a:t>5</a:t>
            </a:r>
            <a:r>
              <a:rPr lang="en-AU" sz="1400" b="1" dirty="0">
                <a:solidFill>
                  <a:schemeClr val="bg2"/>
                </a:solidFill>
              </a:rPr>
              <a:t>=32 subnets; all with mask /29; 8-5=3 host bits remain, </a:t>
            </a:r>
          </a:p>
          <a:p>
            <a:pPr algn="r"/>
            <a:r>
              <a:rPr lang="en-AU" sz="1400" b="1" dirty="0">
                <a:solidFill>
                  <a:schemeClr val="bg2"/>
                </a:solidFill>
              </a:rPr>
              <a:t>2</a:t>
            </a:r>
            <a:r>
              <a:rPr lang="en-AU" sz="1400" b="1" baseline="50000" dirty="0">
                <a:solidFill>
                  <a:schemeClr val="bg2"/>
                </a:solidFill>
              </a:rPr>
              <a:t>3</a:t>
            </a:r>
            <a:r>
              <a:rPr lang="en-AU" sz="1400" b="1" dirty="0">
                <a:solidFill>
                  <a:schemeClr val="bg2"/>
                </a:solidFill>
              </a:rPr>
              <a:t>-2=6 hosts in each subnet </a:t>
            </a:r>
            <a:endParaRPr lang="en-AU" sz="1400" b="1" baseline="50000" dirty="0">
              <a:solidFill>
                <a:schemeClr val="bg2"/>
              </a:solidFill>
            </a:endParaRPr>
          </a:p>
        </p:txBody>
      </p:sp>
      <p:sp>
        <p:nvSpPr>
          <p:cNvPr id="22" name="TextBox 21"/>
          <p:cNvSpPr txBox="1"/>
          <p:nvPr/>
        </p:nvSpPr>
        <p:spPr>
          <a:xfrm>
            <a:off x="67733" y="5845777"/>
            <a:ext cx="7047443" cy="523220"/>
          </a:xfrm>
          <a:prstGeom prst="rect">
            <a:avLst/>
          </a:prstGeom>
          <a:noFill/>
          <a:ln>
            <a:solidFill>
              <a:schemeClr val="tx1"/>
            </a:solidFill>
          </a:ln>
        </p:spPr>
        <p:txBody>
          <a:bodyPr wrap="square" rtlCol="0">
            <a:spAutoFit/>
          </a:bodyPr>
          <a:lstStyle/>
          <a:p>
            <a:pPr algn="r"/>
            <a:r>
              <a:rPr lang="en-AU" sz="1400" b="1" dirty="0">
                <a:solidFill>
                  <a:schemeClr val="bg2"/>
                </a:solidFill>
              </a:rPr>
              <a:t>Borrowing </a:t>
            </a:r>
            <a:r>
              <a:rPr lang="en-AU" sz="1400" b="1" dirty="0">
                <a:solidFill>
                  <a:srgbClr val="FF0000"/>
                </a:solidFill>
              </a:rPr>
              <a:t>6</a:t>
            </a:r>
            <a:r>
              <a:rPr lang="en-AU" sz="1400" b="1" dirty="0">
                <a:solidFill>
                  <a:schemeClr val="bg2"/>
                </a:solidFill>
              </a:rPr>
              <a:t> bits: 2</a:t>
            </a:r>
            <a:r>
              <a:rPr lang="en-AU" sz="1400" b="1" baseline="50000" dirty="0">
                <a:solidFill>
                  <a:schemeClr val="bg2"/>
                </a:solidFill>
              </a:rPr>
              <a:t>6</a:t>
            </a:r>
            <a:r>
              <a:rPr lang="en-AU" sz="1400" b="1" dirty="0">
                <a:solidFill>
                  <a:schemeClr val="bg2"/>
                </a:solidFill>
              </a:rPr>
              <a:t>=64 subnets; all with mask /30; 8-6=2 host bits remain, </a:t>
            </a:r>
          </a:p>
          <a:p>
            <a:pPr algn="r"/>
            <a:r>
              <a:rPr lang="en-AU" sz="1400" b="1" dirty="0">
                <a:solidFill>
                  <a:schemeClr val="bg2"/>
                </a:solidFill>
              </a:rPr>
              <a:t>2</a:t>
            </a:r>
            <a:r>
              <a:rPr lang="en-AU" sz="1400" b="1" baseline="50000" dirty="0">
                <a:solidFill>
                  <a:schemeClr val="bg2"/>
                </a:solidFill>
              </a:rPr>
              <a:t>2</a:t>
            </a:r>
            <a:r>
              <a:rPr lang="en-AU" sz="1400" b="1" dirty="0">
                <a:solidFill>
                  <a:schemeClr val="bg2"/>
                </a:solidFill>
              </a:rPr>
              <a:t>-2=2 hosts in each subnet </a:t>
            </a:r>
            <a:endParaRPr lang="en-AU" sz="1400" b="1" baseline="50000" dirty="0">
              <a:solidFill>
                <a:schemeClr val="bg2"/>
              </a:solidFill>
            </a:endParaRPr>
          </a:p>
        </p:txBody>
      </p:sp>
      <p:sp>
        <p:nvSpPr>
          <p:cNvPr id="12" name="Speech Bubble: Oval 11">
            <a:extLst>
              <a:ext uri="{FF2B5EF4-FFF2-40B4-BE49-F238E27FC236}">
                <a16:creationId xmlns:a16="http://schemas.microsoft.com/office/drawing/2014/main" id="{E15BFD80-FF85-408E-BC8B-FE886366FE48}"/>
              </a:ext>
            </a:extLst>
          </p:cNvPr>
          <p:cNvSpPr/>
          <p:nvPr/>
        </p:nvSpPr>
        <p:spPr>
          <a:xfrm>
            <a:off x="5789713" y="385421"/>
            <a:ext cx="3354287" cy="791118"/>
          </a:xfrm>
          <a:prstGeom prst="wedgeEllipseCallout">
            <a:avLst>
              <a:gd name="adj1" fmla="val -100569"/>
              <a:gd name="adj2" fmla="val 231047"/>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a:solidFill>
                  <a:srgbClr val="FF0000"/>
                </a:solidFill>
              </a:rPr>
              <a:t>More subnets created, less hosts in each created subnet</a:t>
            </a:r>
            <a:endParaRPr lang="en-US" sz="1600" dirty="0">
              <a:solidFill>
                <a:srgbClr val="FF0000"/>
              </a:solidFill>
            </a:endParaRPr>
          </a:p>
        </p:txBody>
      </p:sp>
    </p:spTree>
    <p:extLst>
      <p:ext uri="{BB962C8B-B14F-4D97-AF65-F5344CB8AC3E}">
        <p14:creationId xmlns:p14="http://schemas.microsoft.com/office/powerpoint/2010/main" val="161179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6168" y="1132162"/>
            <a:ext cx="8305675" cy="4724370"/>
          </a:xfrm>
          <a:prstGeom prst="rect">
            <a:avLst/>
          </a:prstGeom>
          <a:noFill/>
        </p:spPr>
        <p:txBody>
          <a:bodyPr wrap="square" rtlCol="0">
            <a:spAutoFit/>
          </a:bodyPr>
          <a:lstStyle/>
          <a:p>
            <a:pPr marL="800100" lvl="1" indent="-342900">
              <a:spcAft>
                <a:spcPts val="600"/>
              </a:spcAft>
              <a:buFont typeface="Arial" panose="020B0604020202020204" pitchFamily="34" charset="0"/>
              <a:buChar char="•"/>
            </a:pPr>
            <a:r>
              <a:rPr lang="en-US" sz="2000" dirty="0">
                <a:solidFill>
                  <a:schemeClr val="bg2"/>
                </a:solidFill>
              </a:rPr>
              <a:t>All created subnets have the same subnet mask. If the subnet mask of the given base network is </a:t>
            </a:r>
            <a:r>
              <a:rPr lang="en-US" sz="2000" b="1" dirty="0">
                <a:solidFill>
                  <a:schemeClr val="bg2"/>
                </a:solidFill>
              </a:rPr>
              <a:t>/b</a:t>
            </a:r>
            <a:r>
              <a:rPr lang="en-US" sz="2000" dirty="0">
                <a:solidFill>
                  <a:schemeClr val="bg2"/>
                </a:solidFill>
              </a:rPr>
              <a:t>, and </a:t>
            </a:r>
            <a:r>
              <a:rPr lang="en-US" sz="2000" b="1" dirty="0">
                <a:solidFill>
                  <a:schemeClr val="bg2"/>
                </a:solidFill>
              </a:rPr>
              <a:t>s</a:t>
            </a:r>
            <a:r>
              <a:rPr lang="en-US" sz="2000" dirty="0">
                <a:solidFill>
                  <a:schemeClr val="bg2"/>
                </a:solidFill>
              </a:rPr>
              <a:t> bits have been borrowed to identify the created subnets, then </a:t>
            </a:r>
          </a:p>
          <a:p>
            <a:pPr lvl="1">
              <a:spcAft>
                <a:spcPts val="600"/>
              </a:spcAft>
            </a:pPr>
            <a:r>
              <a:rPr lang="en-US" sz="2000" b="1" dirty="0">
                <a:solidFill>
                  <a:schemeClr val="bg2"/>
                </a:solidFill>
              </a:rPr>
              <a:t>      </a:t>
            </a:r>
            <a:r>
              <a:rPr lang="en-US" sz="2400" b="1" dirty="0">
                <a:solidFill>
                  <a:schemeClr val="bg2"/>
                </a:solidFill>
              </a:rPr>
              <a:t>Subnet mask of all created subnets is </a:t>
            </a:r>
            <a:r>
              <a:rPr lang="en-US" sz="2400" b="1" dirty="0">
                <a:solidFill>
                  <a:srgbClr val="FF0000"/>
                </a:solidFill>
              </a:rPr>
              <a:t>/(</a:t>
            </a:r>
            <a:r>
              <a:rPr lang="en-US" sz="2400" b="1" dirty="0" err="1">
                <a:solidFill>
                  <a:srgbClr val="FF0000"/>
                </a:solidFill>
              </a:rPr>
              <a:t>b+s</a:t>
            </a:r>
            <a:r>
              <a:rPr lang="en-US" sz="2400" b="1" dirty="0">
                <a:solidFill>
                  <a:srgbClr val="FF0000"/>
                </a:solidFill>
              </a:rPr>
              <a:t>).</a:t>
            </a:r>
            <a:endParaRPr lang="en-US" sz="2400" dirty="0">
              <a:solidFill>
                <a:srgbClr val="FF0000"/>
              </a:solidFill>
            </a:endParaRPr>
          </a:p>
          <a:p>
            <a:pPr marL="800100" lvl="1" indent="-342900">
              <a:spcAft>
                <a:spcPts val="600"/>
              </a:spcAft>
              <a:buFont typeface="Arial" panose="020B0604020202020204" pitchFamily="34" charset="0"/>
              <a:buChar char="•"/>
            </a:pPr>
            <a:r>
              <a:rPr lang="en-US" sz="2000" dirty="0">
                <a:solidFill>
                  <a:srgbClr val="000000"/>
                </a:solidFill>
              </a:rPr>
              <a:t>When </a:t>
            </a:r>
            <a:r>
              <a:rPr lang="en-US" sz="2000" dirty="0">
                <a:solidFill>
                  <a:srgbClr val="FF0000"/>
                </a:solidFill>
              </a:rPr>
              <a:t>s</a:t>
            </a:r>
            <a:r>
              <a:rPr lang="en-US" sz="2000" dirty="0">
                <a:solidFill>
                  <a:srgbClr val="000000"/>
                </a:solidFill>
              </a:rPr>
              <a:t> bits are borrowed from the host portion of the addresses in the base network to create subnets, then </a:t>
            </a:r>
          </a:p>
          <a:p>
            <a:pPr lvl="2">
              <a:spcAft>
                <a:spcPts val="600"/>
              </a:spcAft>
            </a:pPr>
            <a:r>
              <a:rPr lang="en-US" sz="2400" b="1" dirty="0">
                <a:solidFill>
                  <a:srgbClr val="000000"/>
                </a:solidFill>
              </a:rPr>
              <a:t>Number subnets created: </a:t>
            </a:r>
            <a:r>
              <a:rPr lang="en-US" sz="2400" b="1" dirty="0">
                <a:solidFill>
                  <a:srgbClr val="FF0000"/>
                </a:solidFill>
              </a:rPr>
              <a:t>2</a:t>
            </a:r>
            <a:r>
              <a:rPr lang="en-US" sz="2400" b="1" baseline="50000" dirty="0">
                <a:solidFill>
                  <a:srgbClr val="FF0000"/>
                </a:solidFill>
              </a:rPr>
              <a:t>s</a:t>
            </a:r>
            <a:r>
              <a:rPr lang="en-US" sz="2400" b="1" dirty="0">
                <a:solidFill>
                  <a:srgbClr val="000000"/>
                </a:solidFill>
              </a:rPr>
              <a:t> </a:t>
            </a:r>
          </a:p>
          <a:p>
            <a:pPr marL="800100" lvl="1" indent="-342900">
              <a:buFont typeface="Arial" panose="020B0604020202020204" pitchFamily="34" charset="0"/>
              <a:buChar char="•"/>
            </a:pPr>
            <a:r>
              <a:rPr lang="en-US" sz="2000" dirty="0">
                <a:solidFill>
                  <a:schemeClr val="bg2"/>
                </a:solidFill>
              </a:rPr>
              <a:t>Assuming</a:t>
            </a:r>
            <a:r>
              <a:rPr lang="en-US" sz="2000" dirty="0">
                <a:solidFill>
                  <a:srgbClr val="6B308E"/>
                </a:solidFill>
              </a:rPr>
              <a:t> </a:t>
            </a:r>
            <a:r>
              <a:rPr lang="en-US" sz="2000" b="1" dirty="0">
                <a:solidFill>
                  <a:srgbClr val="FF0000"/>
                </a:solidFill>
              </a:rPr>
              <a:t>r</a:t>
            </a:r>
            <a:r>
              <a:rPr lang="en-US" sz="2000" dirty="0">
                <a:solidFill>
                  <a:srgbClr val="000000"/>
                </a:solidFill>
              </a:rPr>
              <a:t> is the number of remaining host bits after the subnet bits have been borrowed to create the subnets</a:t>
            </a:r>
            <a:r>
              <a:rPr lang="en-US" sz="2000" dirty="0">
                <a:solidFill>
                  <a:srgbClr val="6B308E"/>
                </a:solidFill>
              </a:rPr>
              <a:t>, </a:t>
            </a:r>
            <a:r>
              <a:rPr lang="en-US" sz="2000" dirty="0">
                <a:solidFill>
                  <a:schemeClr val="bg2"/>
                </a:solidFill>
              </a:rPr>
              <a:t>then</a:t>
            </a:r>
          </a:p>
          <a:p>
            <a:pPr lvl="2"/>
            <a:r>
              <a:rPr lang="en-US" sz="2400" b="1" dirty="0">
                <a:solidFill>
                  <a:schemeClr val="bg2"/>
                </a:solidFill>
              </a:rPr>
              <a:t>Number of usable host addresses in a created subnet</a:t>
            </a:r>
            <a:r>
              <a:rPr lang="en-US" sz="2400" dirty="0">
                <a:solidFill>
                  <a:srgbClr val="FF0000"/>
                </a:solidFill>
              </a:rPr>
              <a:t>: 2</a:t>
            </a:r>
            <a:r>
              <a:rPr lang="en-US" sz="2400" b="1" baseline="50000" dirty="0">
                <a:solidFill>
                  <a:srgbClr val="FF0000"/>
                </a:solidFill>
              </a:rPr>
              <a:t>r</a:t>
            </a:r>
            <a:r>
              <a:rPr lang="en-US" sz="2400" dirty="0">
                <a:solidFill>
                  <a:srgbClr val="FF0000"/>
                </a:solidFill>
              </a:rPr>
              <a:t>-2</a:t>
            </a:r>
            <a:r>
              <a:rPr lang="en-US" sz="2400" dirty="0">
                <a:solidFill>
                  <a:srgbClr val="6B308E"/>
                </a:solidFill>
              </a:rPr>
              <a:t> </a:t>
            </a:r>
          </a:p>
          <a:p>
            <a:pPr lvl="2">
              <a:spcAft>
                <a:spcPts val="600"/>
              </a:spcAft>
            </a:pPr>
            <a:r>
              <a:rPr lang="en-US" sz="2000" dirty="0">
                <a:solidFill>
                  <a:schemeClr val="bg2"/>
                </a:solidFill>
              </a:rPr>
              <a:t>(same number of usable host addresses in all created subnets)</a:t>
            </a:r>
          </a:p>
          <a:p>
            <a:pPr marL="800100" lvl="1" indent="-342900">
              <a:buFont typeface="Arial" panose="020B0604020202020204" pitchFamily="34" charset="0"/>
              <a:buChar char="•"/>
            </a:pPr>
            <a:endParaRPr lang="en-US" sz="2000" dirty="0">
              <a:solidFill>
                <a:schemeClr val="bg2"/>
              </a:solidFill>
            </a:endParaRPr>
          </a:p>
        </p:txBody>
      </p:sp>
      <p:sp>
        <p:nvSpPr>
          <p:cNvPr id="6" name="Title 11"/>
          <p:cNvSpPr>
            <a:spLocks noGrp="1"/>
          </p:cNvSpPr>
          <p:nvPr>
            <p:ph type="title"/>
          </p:nvPr>
        </p:nvSpPr>
        <p:spPr>
          <a:xfrm>
            <a:off x="-5424" y="0"/>
            <a:ext cx="8588861" cy="838200"/>
          </a:xfrm>
        </p:spPr>
        <p:txBody>
          <a:bodyPr/>
          <a:lstStyle/>
          <a:p>
            <a:r>
              <a:rPr lang="en-US" sz="3200" dirty="0"/>
              <a:t>Creating Equal-Sized Subnets - Summary</a:t>
            </a:r>
          </a:p>
        </p:txBody>
      </p:sp>
    </p:spTree>
    <p:extLst>
      <p:ext uri="{BB962C8B-B14F-4D97-AF65-F5344CB8AC3E}">
        <p14:creationId xmlns:p14="http://schemas.microsoft.com/office/powerpoint/2010/main" val="85759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1"/>
          <p:cNvSpPr>
            <a:spLocks noGrp="1"/>
          </p:cNvSpPr>
          <p:nvPr>
            <p:ph type="title"/>
          </p:nvPr>
        </p:nvSpPr>
        <p:spPr>
          <a:xfrm>
            <a:off x="-5424" y="0"/>
            <a:ext cx="8588861" cy="838200"/>
          </a:xfrm>
        </p:spPr>
        <p:txBody>
          <a:bodyPr/>
          <a:lstStyle/>
          <a:p>
            <a:r>
              <a:rPr lang="en-US" sz="3200" dirty="0"/>
              <a:t>Creating Equal-Sized Subnets - Summary</a:t>
            </a:r>
          </a:p>
        </p:txBody>
      </p:sp>
      <p:sp>
        <p:nvSpPr>
          <p:cNvPr id="20" name="TextBox 19"/>
          <p:cNvSpPr txBox="1"/>
          <p:nvPr/>
        </p:nvSpPr>
        <p:spPr>
          <a:xfrm>
            <a:off x="-170465" y="984687"/>
            <a:ext cx="8409169" cy="4755148"/>
          </a:xfrm>
          <a:prstGeom prst="rect">
            <a:avLst/>
          </a:prstGeom>
          <a:noFill/>
        </p:spPr>
        <p:txBody>
          <a:bodyPr wrap="square" rtlCol="0">
            <a:spAutoFit/>
          </a:bodyPr>
          <a:lstStyle/>
          <a:p>
            <a:pPr marL="914400" lvl="1" indent="-457200">
              <a:buFont typeface="Arial" panose="020B0604020202020204" pitchFamily="34" charset="0"/>
              <a:buChar char="•"/>
            </a:pPr>
            <a:r>
              <a:rPr lang="en-US" sz="2400" dirty="0">
                <a:solidFill>
                  <a:schemeClr val="bg2"/>
                </a:solidFill>
              </a:rPr>
              <a:t>To find out the </a:t>
            </a:r>
            <a:r>
              <a:rPr lang="en-US" sz="2400" b="1" dirty="0">
                <a:solidFill>
                  <a:schemeClr val="bg2"/>
                </a:solidFill>
              </a:rPr>
              <a:t>network address of each subnet:</a:t>
            </a:r>
            <a:endParaRPr lang="en-US" sz="2400" dirty="0">
              <a:solidFill>
                <a:schemeClr val="bg2"/>
              </a:solidFill>
            </a:endParaRPr>
          </a:p>
          <a:p>
            <a:pPr marL="1371600" lvl="2" indent="-457200">
              <a:buFont typeface="Arial" panose="020B0604020202020204" pitchFamily="34" charset="0"/>
              <a:buChar char="─"/>
            </a:pPr>
            <a:r>
              <a:rPr lang="en-US" sz="2000" dirty="0">
                <a:solidFill>
                  <a:schemeClr val="bg2"/>
                </a:solidFill>
              </a:rPr>
              <a:t>The network portion of the network address of a subnet contains all network bits of the base network, plus the subnet/borrowed bits (which have been given different values for different subnets)</a:t>
            </a:r>
          </a:p>
          <a:p>
            <a:pPr marL="1371600" lvl="2" indent="-457200">
              <a:spcAft>
                <a:spcPts val="600"/>
              </a:spcAft>
              <a:buFont typeface="Arial" panose="020B0604020202020204" pitchFamily="34" charset="0"/>
              <a:buChar char="─"/>
            </a:pPr>
            <a:r>
              <a:rPr lang="en-US" sz="2000" dirty="0">
                <a:solidFill>
                  <a:schemeClr val="bg2"/>
                </a:solidFill>
              </a:rPr>
              <a:t>The host portion of the network address of a subnet contains all 0s.</a:t>
            </a:r>
          </a:p>
          <a:p>
            <a:pPr marL="914400" lvl="1" indent="-457200">
              <a:spcAft>
                <a:spcPts val="600"/>
              </a:spcAft>
              <a:buFont typeface="Arial" panose="020B0604020202020204" pitchFamily="34" charset="0"/>
              <a:buChar char="•"/>
            </a:pPr>
            <a:r>
              <a:rPr lang="en-US" sz="2400" dirty="0">
                <a:solidFill>
                  <a:schemeClr val="bg2"/>
                </a:solidFill>
              </a:rPr>
              <a:t>Then the </a:t>
            </a:r>
            <a:r>
              <a:rPr lang="en-US" sz="2400" b="1" dirty="0">
                <a:solidFill>
                  <a:schemeClr val="bg2"/>
                </a:solidFill>
              </a:rPr>
              <a:t>first usable host address </a:t>
            </a:r>
            <a:r>
              <a:rPr lang="en-US" sz="2400" dirty="0">
                <a:solidFill>
                  <a:schemeClr val="bg2"/>
                </a:solidFill>
              </a:rPr>
              <a:t>of a subnet is the address immediately following the network address</a:t>
            </a:r>
          </a:p>
          <a:p>
            <a:pPr marL="914400" lvl="1" indent="-457200">
              <a:spcAft>
                <a:spcPts val="600"/>
              </a:spcAft>
              <a:buFont typeface="Arial" panose="020B0604020202020204" pitchFamily="34" charset="0"/>
              <a:buChar char="•"/>
            </a:pPr>
            <a:r>
              <a:rPr lang="en-US" sz="2400" dirty="0">
                <a:solidFill>
                  <a:schemeClr val="bg2"/>
                </a:solidFill>
              </a:rPr>
              <a:t>To get </a:t>
            </a:r>
            <a:r>
              <a:rPr lang="en-US" sz="2400" b="1" dirty="0">
                <a:solidFill>
                  <a:schemeClr val="bg2"/>
                </a:solidFill>
              </a:rPr>
              <a:t>broadcast address, </a:t>
            </a:r>
            <a:r>
              <a:rPr lang="en-US" sz="2400" dirty="0">
                <a:solidFill>
                  <a:schemeClr val="bg2"/>
                </a:solidFill>
              </a:rPr>
              <a:t>change all the host bits of the network address from 0s to 1s</a:t>
            </a:r>
          </a:p>
          <a:p>
            <a:pPr marL="914400" lvl="1" indent="-457200">
              <a:buFont typeface="Arial" panose="020B0604020202020204" pitchFamily="34" charset="0"/>
              <a:buChar char="•"/>
            </a:pPr>
            <a:r>
              <a:rPr lang="en-US" sz="2400" dirty="0">
                <a:solidFill>
                  <a:schemeClr val="bg2"/>
                </a:solidFill>
              </a:rPr>
              <a:t>Then the </a:t>
            </a:r>
            <a:r>
              <a:rPr lang="en-US" sz="2400" b="1" dirty="0">
                <a:solidFill>
                  <a:schemeClr val="bg2"/>
                </a:solidFill>
              </a:rPr>
              <a:t>last usable host address </a:t>
            </a:r>
            <a:r>
              <a:rPr lang="en-US" sz="2400" dirty="0">
                <a:solidFill>
                  <a:schemeClr val="bg2"/>
                </a:solidFill>
              </a:rPr>
              <a:t>is the address immediately prior to the broadcast address</a:t>
            </a:r>
          </a:p>
        </p:txBody>
      </p:sp>
    </p:spTree>
    <p:extLst>
      <p:ext uri="{BB962C8B-B14F-4D97-AF65-F5344CB8AC3E}">
        <p14:creationId xmlns:p14="http://schemas.microsoft.com/office/powerpoint/2010/main" val="84828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90500" y="0"/>
            <a:ext cx="9041298" cy="838200"/>
          </a:xfrm>
        </p:spPr>
        <p:txBody>
          <a:bodyPr/>
          <a:lstStyle/>
          <a:p>
            <a:r>
              <a:rPr lang="en-US" sz="3200" dirty="0"/>
              <a:t>Creating 100 Subnets ?</a:t>
            </a:r>
          </a:p>
        </p:txBody>
      </p:sp>
      <p:sp>
        <p:nvSpPr>
          <p:cNvPr id="4" name="Rectangle 6"/>
          <p:cNvSpPr txBox="1">
            <a:spLocks noChangeArrowheads="1"/>
          </p:cNvSpPr>
          <p:nvPr/>
        </p:nvSpPr>
        <p:spPr>
          <a:xfrm>
            <a:off x="318318" y="931117"/>
            <a:ext cx="8383229" cy="191615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5000"/>
              </a:lnSpc>
            </a:pPr>
            <a:r>
              <a:rPr lang="en-AU" altLang="ja-JP" sz="2000" dirty="0">
                <a:ea typeface="ＭＳ Ｐゴシック" pitchFamily="34" charset="-128"/>
                <a:cs typeface="Arial" charset="0"/>
              </a:rPr>
              <a:t>In the examples so far, the given base network has been a /24 network, We borrowed 1 host bit to create 2 subnets, borrowed 2 bits to create 4 subnets and borrowed 3 bits to create 8 subnets</a:t>
            </a:r>
          </a:p>
          <a:p>
            <a:pPr>
              <a:lnSpc>
                <a:spcPct val="75000"/>
              </a:lnSpc>
            </a:pPr>
            <a:r>
              <a:rPr lang="en-AU" altLang="ja-JP" sz="2000" dirty="0">
                <a:ea typeface="ＭＳ Ｐゴシック" pitchFamily="34" charset="-128"/>
                <a:cs typeface="Arial" charset="0"/>
              </a:rPr>
              <a:t>For a /24 network, at most we can only borrow 6 bits to create 2</a:t>
            </a:r>
            <a:r>
              <a:rPr lang="en-AU" altLang="ja-JP" sz="2000" baseline="30000" dirty="0">
                <a:ea typeface="ＭＳ Ｐゴシック" pitchFamily="34" charset="-128"/>
                <a:cs typeface="Arial" charset="0"/>
              </a:rPr>
              <a:t>6</a:t>
            </a:r>
            <a:r>
              <a:rPr lang="en-AU" altLang="ja-JP" sz="2000" dirty="0">
                <a:ea typeface="ＭＳ Ｐゴシック" pitchFamily="34" charset="-128"/>
                <a:cs typeface="Arial" charset="0"/>
              </a:rPr>
              <a:t> = 64 subnets. Why?</a:t>
            </a:r>
          </a:p>
          <a:p>
            <a:pPr>
              <a:lnSpc>
                <a:spcPct val="75000"/>
              </a:lnSpc>
            </a:pPr>
            <a:r>
              <a:rPr lang="en-AU" altLang="ja-JP" sz="2000" dirty="0">
                <a:ea typeface="ＭＳ Ｐゴシック" pitchFamily="34" charset="-128"/>
                <a:cs typeface="Arial" charset="0"/>
              </a:rPr>
              <a:t>Recall that when 6 bits were borrowed to create 64 subnets, in each of the 64 subnets, there were only 2</a:t>
            </a:r>
            <a:r>
              <a:rPr lang="en-AU" altLang="ja-JP" sz="2000" baseline="30000" dirty="0">
                <a:ea typeface="ＭＳ Ｐゴシック" pitchFamily="34" charset="-128"/>
                <a:cs typeface="Arial" charset="0"/>
              </a:rPr>
              <a:t>2</a:t>
            </a:r>
            <a:r>
              <a:rPr lang="en-AU" altLang="ja-JP" sz="2000" dirty="0">
                <a:ea typeface="ＭＳ Ｐゴシック" pitchFamily="34" charset="-128"/>
                <a:cs typeface="Arial" charset="0"/>
              </a:rPr>
              <a:t> -2=2 usable host addresses. If we were to borrow 7 hosts, there would be only 1 host bit for each subnet, i.e. 0 usable host addresses. </a:t>
            </a:r>
          </a:p>
        </p:txBody>
      </p:sp>
      <p:pic>
        <p:nvPicPr>
          <p:cNvPr id="3" name="Picture 2"/>
          <p:cNvPicPr>
            <a:picLocks noChangeAspect="1"/>
          </p:cNvPicPr>
          <p:nvPr/>
        </p:nvPicPr>
        <p:blipFill>
          <a:blip r:embed="rId3"/>
          <a:stretch>
            <a:fillRect/>
          </a:stretch>
        </p:blipFill>
        <p:spPr>
          <a:xfrm>
            <a:off x="2030931" y="3483588"/>
            <a:ext cx="5111014" cy="2867655"/>
          </a:xfrm>
          <a:prstGeom prst="rect">
            <a:avLst/>
          </a:prstGeom>
        </p:spPr>
      </p:pic>
    </p:spTree>
    <p:extLst>
      <p:ext uri="{BB962C8B-B14F-4D97-AF65-F5344CB8AC3E}">
        <p14:creationId xmlns:p14="http://schemas.microsoft.com/office/powerpoint/2010/main" val="124315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90500" y="0"/>
            <a:ext cx="9041298" cy="838200"/>
          </a:xfrm>
        </p:spPr>
        <p:txBody>
          <a:bodyPr/>
          <a:lstStyle/>
          <a:p>
            <a:r>
              <a:rPr lang="en-US" sz="3200" dirty="0"/>
              <a:t>Creating 100 Subnets with a /16 Base Network</a:t>
            </a:r>
          </a:p>
        </p:txBody>
      </p:sp>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1364" t="29794" r="47469" b="25432"/>
          <a:stretch/>
        </p:blipFill>
        <p:spPr>
          <a:xfrm>
            <a:off x="2246307" y="2423119"/>
            <a:ext cx="4491377" cy="3953573"/>
          </a:xfrm>
          <a:prstGeom prst="rect">
            <a:avLst/>
          </a:prstGeom>
        </p:spPr>
      </p:pic>
      <p:sp>
        <p:nvSpPr>
          <p:cNvPr id="4" name="Rectangle 6"/>
          <p:cNvSpPr txBox="1">
            <a:spLocks noChangeArrowheads="1"/>
          </p:cNvSpPr>
          <p:nvPr/>
        </p:nvSpPr>
        <p:spPr>
          <a:xfrm>
            <a:off x="318318" y="931117"/>
            <a:ext cx="8383229" cy="191615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5000"/>
              </a:lnSpc>
            </a:pPr>
            <a:r>
              <a:rPr lang="en-AU" altLang="ja-JP" sz="2000" dirty="0">
                <a:ea typeface="ＭＳ Ｐゴシック" pitchFamily="34" charset="-128"/>
                <a:cs typeface="Arial" charset="0"/>
              </a:rPr>
              <a:t>So to create 100 subnets, we need a bigger base network</a:t>
            </a:r>
          </a:p>
          <a:p>
            <a:pPr>
              <a:lnSpc>
                <a:spcPct val="75000"/>
              </a:lnSpc>
            </a:pPr>
            <a:r>
              <a:rPr lang="en-AU" altLang="ja-JP" sz="2000" dirty="0">
                <a:ea typeface="ＭＳ Ｐゴシック" pitchFamily="34" charset="-128"/>
                <a:cs typeface="Arial" charset="0"/>
              </a:rPr>
              <a:t>If a /16 base network (e.g. 172.16.0.0/16) is used, we can borrow up to 14 host bits, thus we can create up to 2</a:t>
            </a:r>
            <a:r>
              <a:rPr lang="en-AU" altLang="ja-JP" sz="2000" baseline="30000" dirty="0">
                <a:ea typeface="ＭＳ Ｐゴシック" pitchFamily="34" charset="-128"/>
                <a:cs typeface="Arial" charset="0"/>
              </a:rPr>
              <a:t>14 </a:t>
            </a:r>
            <a:r>
              <a:rPr lang="en-AU" altLang="ja-JP" sz="2000" dirty="0">
                <a:ea typeface="ＭＳ Ｐゴシック" pitchFamily="34" charset="-128"/>
                <a:cs typeface="Arial" charset="0"/>
              </a:rPr>
              <a:t>subnets.</a:t>
            </a:r>
          </a:p>
          <a:p>
            <a:pPr>
              <a:lnSpc>
                <a:spcPct val="75000"/>
              </a:lnSpc>
            </a:pPr>
            <a:r>
              <a:rPr lang="en-AU" altLang="ja-JP" sz="2000" dirty="0">
                <a:ea typeface="ＭＳ Ｐゴシック" pitchFamily="34" charset="-128"/>
                <a:cs typeface="Arial" charset="0"/>
              </a:rPr>
              <a:t>To create 100 subnets, according to the formula: #subnets created = 2</a:t>
            </a:r>
            <a:r>
              <a:rPr lang="en-AU" altLang="ja-JP" sz="2000" baseline="30000" dirty="0">
                <a:ea typeface="ＭＳ Ｐゴシック" pitchFamily="34" charset="-128"/>
                <a:cs typeface="Arial" charset="0"/>
              </a:rPr>
              <a:t>s</a:t>
            </a:r>
            <a:r>
              <a:rPr lang="en-AU" altLang="ja-JP" sz="2000" dirty="0">
                <a:ea typeface="ＭＳ Ｐゴシック" pitchFamily="34" charset="-128"/>
                <a:cs typeface="Arial" charset="0"/>
              </a:rPr>
              <a:t>, s has to be 7, i.e. we need to borrow 7 host bits</a:t>
            </a:r>
          </a:p>
          <a:p>
            <a:pPr>
              <a:lnSpc>
                <a:spcPct val="75000"/>
              </a:lnSpc>
            </a:pPr>
            <a:endParaRPr lang="en-AU" altLang="ja-JP" sz="2000" dirty="0">
              <a:ea typeface="ＭＳ Ｐゴシック" pitchFamily="34" charset="-128"/>
              <a:cs typeface="Arial" charset="0"/>
            </a:endParaRPr>
          </a:p>
          <a:p>
            <a:pPr marL="0" indent="0">
              <a:lnSpc>
                <a:spcPct val="75000"/>
              </a:lnSpc>
              <a:buNone/>
            </a:pPr>
            <a:endParaRPr lang="en-AU" altLang="ja-JP" sz="2000" dirty="0">
              <a:ea typeface="ＭＳ Ｐゴシック" pitchFamily="34" charset="-128"/>
              <a:cs typeface="Arial" charset="0"/>
            </a:endParaRPr>
          </a:p>
        </p:txBody>
      </p:sp>
    </p:spTree>
    <p:extLst>
      <p:ext uri="{BB962C8B-B14F-4D97-AF65-F5344CB8AC3E}">
        <p14:creationId xmlns:p14="http://schemas.microsoft.com/office/powerpoint/2010/main" val="102721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7569" y="117583"/>
            <a:ext cx="8588861" cy="838200"/>
          </a:xfrm>
        </p:spPr>
        <p:txBody>
          <a:bodyPr/>
          <a:lstStyle/>
          <a:p>
            <a:r>
              <a:rPr lang="en-US" sz="3200" dirty="0"/>
              <a:t>Creating 100 Subnets with a /16 Base Network</a:t>
            </a:r>
          </a:p>
        </p:txBody>
      </p:sp>
      <p:sp>
        <p:nvSpPr>
          <p:cNvPr id="4" name="Rectangle 6"/>
          <p:cNvSpPr txBox="1">
            <a:spLocks noChangeArrowheads="1"/>
          </p:cNvSpPr>
          <p:nvPr/>
        </p:nvSpPr>
        <p:spPr>
          <a:xfrm>
            <a:off x="318318" y="931117"/>
            <a:ext cx="8383229" cy="191615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75000"/>
              </a:lnSpc>
            </a:pPr>
            <a:r>
              <a:rPr lang="en-AU" altLang="ja-JP" sz="2000" dirty="0">
                <a:ea typeface="ＭＳ Ｐゴシック" pitchFamily="34" charset="-128"/>
                <a:cs typeface="Arial" charset="0"/>
              </a:rPr>
              <a:t>When 7 bits are borrowed, for an address in a subnet, there are (16+7) network bits, so the subnet mask for all the obtained subnets is /23</a:t>
            </a:r>
          </a:p>
          <a:p>
            <a:pPr>
              <a:lnSpc>
                <a:spcPct val="75000"/>
              </a:lnSpc>
            </a:pPr>
            <a:r>
              <a:rPr lang="en-AU" altLang="ja-JP" sz="2000" dirty="0">
                <a:ea typeface="ＭＳ Ｐゴシック" pitchFamily="34" charset="-128"/>
                <a:cs typeface="Arial" charset="0"/>
              </a:rPr>
              <a:t>The borrowed bits can take values from 0000 000 to 1111 111, resulting in the network addresses for the 128 subnets shown below.</a:t>
            </a:r>
          </a:p>
          <a:p>
            <a:pPr>
              <a:lnSpc>
                <a:spcPct val="75000"/>
              </a:lnSpc>
            </a:pPr>
            <a:endParaRPr lang="en-AU" altLang="ja-JP" sz="2000" dirty="0">
              <a:ea typeface="ＭＳ Ｐゴシック" pitchFamily="34" charset="-128"/>
              <a:cs typeface="Arial" charset="0"/>
            </a:endParaRPr>
          </a:p>
          <a:p>
            <a:pPr marL="0" indent="0">
              <a:lnSpc>
                <a:spcPct val="75000"/>
              </a:lnSpc>
              <a:buNone/>
            </a:pPr>
            <a:endParaRPr lang="en-AU" altLang="ja-JP" sz="2000" dirty="0">
              <a:ea typeface="ＭＳ Ｐゴシック" pitchFamily="34" charset="-128"/>
              <a:cs typeface="Arial" charset="0"/>
            </a:endParaRPr>
          </a:p>
        </p:txBody>
      </p:sp>
      <p:pic>
        <p:nvPicPr>
          <p:cNvPr id="2" name="Picture 1"/>
          <p:cNvPicPr>
            <a:picLocks noChangeAspect="1"/>
          </p:cNvPicPr>
          <p:nvPr/>
        </p:nvPicPr>
        <p:blipFill>
          <a:blip r:embed="rId3"/>
          <a:stretch>
            <a:fillRect/>
          </a:stretch>
        </p:blipFill>
        <p:spPr>
          <a:xfrm>
            <a:off x="2968233" y="2281153"/>
            <a:ext cx="4231463" cy="4019890"/>
          </a:xfrm>
          <a:prstGeom prst="rect">
            <a:avLst/>
          </a:prstGeom>
        </p:spPr>
      </p:pic>
      <p:pic>
        <p:nvPicPr>
          <p:cNvPr id="5" name="Picture 4"/>
          <p:cNvPicPr>
            <a:picLocks noChangeAspect="1"/>
          </p:cNvPicPr>
          <p:nvPr/>
        </p:nvPicPr>
        <p:blipFill>
          <a:blip r:embed="rId4"/>
          <a:stretch>
            <a:fillRect/>
          </a:stretch>
        </p:blipFill>
        <p:spPr>
          <a:xfrm>
            <a:off x="723639" y="2847267"/>
            <a:ext cx="1971675" cy="257175"/>
          </a:xfrm>
          <a:prstGeom prst="rect">
            <a:avLst/>
          </a:prstGeom>
        </p:spPr>
      </p:pic>
    </p:spTree>
    <p:extLst>
      <p:ext uri="{BB962C8B-B14F-4D97-AF65-F5344CB8AC3E}">
        <p14:creationId xmlns:p14="http://schemas.microsoft.com/office/powerpoint/2010/main" val="198780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16811" y="7983"/>
            <a:ext cx="8588861" cy="838200"/>
          </a:xfrm>
        </p:spPr>
        <p:txBody>
          <a:bodyPr/>
          <a:lstStyle/>
          <a:p>
            <a:r>
              <a:rPr lang="en-US" sz="3200" dirty="0" err="1"/>
              <a:t>Subnetting</a:t>
            </a:r>
            <a:r>
              <a:rPr lang="en-US" sz="3200" dirty="0"/>
              <a:t> to Meet Requirements</a:t>
            </a:r>
          </a:p>
        </p:txBody>
      </p:sp>
      <p:sp>
        <p:nvSpPr>
          <p:cNvPr id="2" name="Text Placeholder 1"/>
          <p:cNvSpPr>
            <a:spLocks noGrp="1"/>
          </p:cNvSpPr>
          <p:nvPr>
            <p:ph type="body" sz="quarter" idx="10"/>
          </p:nvPr>
        </p:nvSpPr>
        <p:spPr>
          <a:xfrm>
            <a:off x="228600" y="977929"/>
            <a:ext cx="8577072" cy="4965192"/>
          </a:xfrm>
        </p:spPr>
        <p:txBody>
          <a:bodyPr/>
          <a:lstStyle/>
          <a:p>
            <a:pPr>
              <a:spcBef>
                <a:spcPts val="600"/>
              </a:spcBef>
            </a:pPr>
            <a:r>
              <a:rPr lang="en-US" sz="2400" dirty="0">
                <a:solidFill>
                  <a:schemeClr val="bg2"/>
                </a:solidFill>
                <a:latin typeface="Arial" panose="020B0604020202020204" pitchFamily="34" charset="0"/>
                <a:cs typeface="Arial" panose="020B0604020202020204" pitchFamily="34" charset="0"/>
              </a:rPr>
              <a:t>In practice, two considerations when planning subnets:</a:t>
            </a:r>
          </a:p>
          <a:p>
            <a:pPr marL="692150" lvl="1" indent="-285750">
              <a:spcBef>
                <a:spcPts val="600"/>
              </a:spcBef>
              <a:buFont typeface="Arial" panose="020B0604020202020204" pitchFamily="34" charset="0"/>
              <a:buChar char="─"/>
            </a:pPr>
            <a:r>
              <a:rPr lang="en-US" dirty="0">
                <a:solidFill>
                  <a:schemeClr val="bg2"/>
                </a:solidFill>
                <a:latin typeface="Arial" panose="020B0604020202020204" pitchFamily="34" charset="0"/>
                <a:cs typeface="Arial" panose="020B0604020202020204" pitchFamily="34" charset="0"/>
              </a:rPr>
              <a:t>The number of host addresses required for each network</a:t>
            </a:r>
          </a:p>
          <a:p>
            <a:pPr marL="692150" lvl="1" indent="-285750">
              <a:spcBef>
                <a:spcPts val="600"/>
              </a:spcBef>
              <a:buFont typeface="Arial" panose="020B0604020202020204" pitchFamily="34" charset="0"/>
              <a:buChar char="─"/>
            </a:pPr>
            <a:r>
              <a:rPr lang="en-US" dirty="0">
                <a:solidFill>
                  <a:schemeClr val="bg2"/>
                </a:solidFill>
                <a:latin typeface="Arial" panose="020B0604020202020204" pitchFamily="34" charset="0"/>
                <a:cs typeface="Arial" panose="020B0604020202020204" pitchFamily="34" charset="0"/>
              </a:rPr>
              <a:t>The number of individual subnets needed</a:t>
            </a:r>
          </a:p>
        </p:txBody>
      </p:sp>
      <p:sp>
        <p:nvSpPr>
          <p:cNvPr id="5" name="Rectangle 4"/>
          <p:cNvSpPr/>
          <p:nvPr/>
        </p:nvSpPr>
        <p:spPr>
          <a:xfrm>
            <a:off x="228600" y="2079622"/>
            <a:ext cx="8679426" cy="2308324"/>
          </a:xfrm>
          <a:prstGeom prst="rect">
            <a:avLst/>
          </a:prstGeom>
        </p:spPr>
        <p:txBody>
          <a:bodyPr wrap="square">
            <a:spAutoFit/>
          </a:bodyPr>
          <a:lstStyle/>
          <a:p>
            <a:pPr marL="342900" indent="-342900">
              <a:buFont typeface="Arial" panose="020B0604020202020204" pitchFamily="34" charset="0"/>
              <a:buChar char="•"/>
            </a:pPr>
            <a:r>
              <a:rPr lang="en-AU" sz="2400" dirty="0">
                <a:solidFill>
                  <a:schemeClr val="bg2"/>
                </a:solidFill>
                <a:cs typeface="Arial" panose="020B0604020202020204" pitchFamily="34" charset="0"/>
              </a:rPr>
              <a:t>Network administrators must devise the network addressing scheme to accommodate the maximum number of hosts for each network and the number of subnets </a:t>
            </a:r>
          </a:p>
          <a:p>
            <a:pPr marL="342900" indent="-342900">
              <a:buFont typeface="Arial" panose="020B0604020202020204" pitchFamily="34" charset="0"/>
              <a:buChar char="•"/>
            </a:pPr>
            <a:r>
              <a:rPr lang="en-AU" sz="2400" dirty="0">
                <a:solidFill>
                  <a:schemeClr val="bg2"/>
                </a:solidFill>
                <a:cs typeface="Arial" panose="020B0604020202020204" pitchFamily="34" charset="0"/>
              </a:rPr>
              <a:t>The addressing scheme should also allow for growth in the both the number of host addresses per subnet and the total number of subnets</a:t>
            </a:r>
            <a:endParaRPr lang="en-US" sz="2400" dirty="0">
              <a:solidFill>
                <a:schemeClr val="bg2"/>
              </a:solidFill>
              <a:cs typeface="Arial" panose="020B0604020202020204" pitchFamily="34" charset="0"/>
            </a:endParaRPr>
          </a:p>
        </p:txBody>
      </p:sp>
    </p:spTree>
    <p:extLst>
      <p:ext uri="{BB962C8B-B14F-4D97-AF65-F5344CB8AC3E}">
        <p14:creationId xmlns:p14="http://schemas.microsoft.com/office/powerpoint/2010/main" val="300293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6909" y="285750"/>
            <a:ext cx="4117446" cy="1337310"/>
          </a:xfrm>
        </p:spPr>
        <p:txBody>
          <a:bodyPr/>
          <a:lstStyle/>
          <a:p>
            <a:pPr algn="ctr"/>
            <a:r>
              <a:rPr lang="en-US" sz="3200" dirty="0"/>
              <a:t>Readings</a:t>
            </a:r>
          </a:p>
        </p:txBody>
      </p:sp>
      <p:sp>
        <p:nvSpPr>
          <p:cNvPr id="12" name="Text Placeholder 11"/>
          <p:cNvSpPr>
            <a:spLocks noGrp="1"/>
          </p:cNvSpPr>
          <p:nvPr>
            <p:ph type="body" sz="quarter" idx="11"/>
          </p:nvPr>
        </p:nvSpPr>
        <p:spPr>
          <a:xfrm>
            <a:off x="740821" y="1429647"/>
            <a:ext cx="7662357" cy="4660000"/>
          </a:xfrm>
        </p:spPr>
        <p:txBody>
          <a:bodyPr>
            <a:normAutofit/>
          </a:bodyPr>
          <a:lstStyle/>
          <a:p>
            <a:pPr>
              <a:buClrTx/>
              <a:buSzPct val="100000"/>
            </a:pPr>
            <a:endParaRPr lang="en-AU" sz="2400" dirty="0">
              <a:solidFill>
                <a:schemeClr val="bg2"/>
              </a:solidFill>
            </a:endParaRPr>
          </a:p>
          <a:p>
            <a:pPr marL="457200" indent="-457200">
              <a:buClrTx/>
              <a:buSzPct val="100000"/>
              <a:buFont typeface="Arial" panose="020B0604020202020204" pitchFamily="34" charset="0"/>
              <a:buChar char="•"/>
            </a:pPr>
            <a:r>
              <a:rPr lang="en-AU" sz="2400" dirty="0">
                <a:solidFill>
                  <a:schemeClr val="bg2"/>
                </a:solidFill>
              </a:rPr>
              <a:t>The PDF document titled “Readings-Subnetting-Examples” in week </a:t>
            </a:r>
            <a:r>
              <a:rPr lang="en-AU" sz="2400">
                <a:solidFill>
                  <a:schemeClr val="bg2"/>
                </a:solidFill>
              </a:rPr>
              <a:t>10 Readings </a:t>
            </a:r>
            <a:r>
              <a:rPr lang="en-AU" sz="2400" dirty="0">
                <a:solidFill>
                  <a:schemeClr val="bg2"/>
                </a:solidFill>
              </a:rPr>
              <a:t>folder</a:t>
            </a:r>
          </a:p>
          <a:p>
            <a:pPr marL="457200" indent="-457200">
              <a:buClrTx/>
              <a:buSzPct val="100000"/>
              <a:buFont typeface="Arial" panose="020B0604020202020204" pitchFamily="34" charset="0"/>
              <a:buChar char="•"/>
            </a:pPr>
            <a:endParaRPr lang="en-AU" sz="2400" dirty="0">
              <a:solidFill>
                <a:schemeClr val="bg2"/>
              </a:solidFill>
            </a:endParaRPr>
          </a:p>
          <a:p>
            <a:pPr lvl="1">
              <a:buClrTx/>
              <a:buSzPct val="100000"/>
            </a:pPr>
            <a:r>
              <a:rPr lang="en-AU" b="1" dirty="0">
                <a:solidFill>
                  <a:schemeClr val="bg2"/>
                </a:solidFill>
              </a:rPr>
              <a:t>Note: </a:t>
            </a:r>
            <a:r>
              <a:rPr lang="en-AU" dirty="0">
                <a:solidFill>
                  <a:schemeClr val="bg2"/>
                </a:solidFill>
              </a:rPr>
              <a:t>You may read Cisco </a:t>
            </a:r>
            <a:r>
              <a:rPr lang="en-AU" dirty="0" err="1">
                <a:solidFill>
                  <a:schemeClr val="bg2"/>
                </a:solidFill>
              </a:rPr>
              <a:t>NetAcad</a:t>
            </a:r>
            <a:r>
              <a:rPr lang="en-AU" dirty="0">
                <a:solidFill>
                  <a:schemeClr val="bg2"/>
                </a:solidFill>
              </a:rPr>
              <a:t> text Sections 11.4 to 11.9 of Module 11, but you are advised to use this set of slides and the above readings (subnetting examples) as the main source for learning this topic: IPv4 subnetting.</a:t>
            </a:r>
          </a:p>
          <a:p>
            <a:r>
              <a:rPr lang="en-AU" sz="2800" dirty="0"/>
              <a:t>     </a:t>
            </a:r>
          </a:p>
          <a:p>
            <a:r>
              <a:rPr lang="en-AU" sz="2800" dirty="0"/>
              <a:t>     </a:t>
            </a:r>
            <a:endParaRPr lang="en-US" sz="2800" dirty="0">
              <a:solidFill>
                <a:schemeClr val="bg2"/>
              </a:solidFill>
            </a:endParaRPr>
          </a:p>
        </p:txBody>
      </p:sp>
    </p:spTree>
    <p:extLst>
      <p:ext uri="{BB962C8B-B14F-4D97-AF65-F5344CB8AC3E}">
        <p14:creationId xmlns:p14="http://schemas.microsoft.com/office/powerpoint/2010/main" val="11506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8600" y="0"/>
            <a:ext cx="8588861" cy="838200"/>
          </a:xfrm>
        </p:spPr>
        <p:txBody>
          <a:bodyPr/>
          <a:lstStyle/>
          <a:p>
            <a:r>
              <a:rPr lang="en-US" sz="3200" dirty="0" err="1"/>
              <a:t>Subnetting</a:t>
            </a:r>
            <a:r>
              <a:rPr lang="en-US" sz="3200" dirty="0"/>
              <a:t> to Meet Requirements</a:t>
            </a:r>
          </a:p>
        </p:txBody>
      </p:sp>
      <p:sp>
        <p:nvSpPr>
          <p:cNvPr id="8" name="Rectangle 7"/>
          <p:cNvSpPr/>
          <p:nvPr/>
        </p:nvSpPr>
        <p:spPr>
          <a:xfrm>
            <a:off x="228600" y="900674"/>
            <a:ext cx="8915400" cy="317009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435153"/>
                </a:solidFill>
                <a:latin typeface="Arial" panose="020B0604020202020204" pitchFamily="34" charset="0"/>
                <a:cs typeface="Arial" panose="020B0604020202020204" pitchFamily="34" charset="0"/>
              </a:rPr>
              <a:t>Given a base network, the more bits borrowed to create subnets, the fewer remaining host bits available. For example, given a /24 base network, we have:</a:t>
            </a: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solidFill>
                <a:srgbClr val="435153"/>
              </a:solidFill>
              <a:latin typeface="Arial" panose="020B0604020202020204" pitchFamily="34" charset="0"/>
              <a:cs typeface="Arial" panose="020B0604020202020204" pitchFamily="34" charset="0"/>
            </a:endParaRPr>
          </a:p>
          <a:p>
            <a:endParaRPr lang="en-US" sz="2000" dirty="0">
              <a:solidFill>
                <a:srgbClr val="435153"/>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524753" y="1813451"/>
            <a:ext cx="5996553" cy="2106694"/>
          </a:xfrm>
          <a:prstGeom prst="rect">
            <a:avLst/>
          </a:prstGeom>
        </p:spPr>
      </p:pic>
      <p:sp>
        <p:nvSpPr>
          <p:cNvPr id="5" name="Rectangle 4"/>
          <p:cNvSpPr/>
          <p:nvPr/>
        </p:nvSpPr>
        <p:spPr>
          <a:xfrm>
            <a:off x="349968" y="3682891"/>
            <a:ext cx="8346121" cy="3062377"/>
          </a:xfrm>
          <a:prstGeom prst="rect">
            <a:avLst/>
          </a:prstGeom>
        </p:spPr>
        <p:txBody>
          <a:bodyPr wrap="square">
            <a:spAutoFit/>
          </a:bodyPr>
          <a:lstStyle/>
          <a:p>
            <a:pPr marL="342900" indent="-342900">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a:p>
            <a:pPr marL="342900" indent="-342900">
              <a:spcAft>
                <a:spcPts val="600"/>
              </a:spcAft>
              <a:buFont typeface="Arial" panose="020B0604020202020204" pitchFamily="34" charset="0"/>
              <a:buChar char="•"/>
            </a:pPr>
            <a:r>
              <a:rPr lang="en-US" sz="2000" dirty="0">
                <a:solidFill>
                  <a:schemeClr val="bg2"/>
                </a:solidFill>
                <a:latin typeface="Arial" panose="020B0604020202020204" pitchFamily="34" charset="0"/>
                <a:cs typeface="Arial" panose="020B0604020202020204" pitchFamily="34" charset="0"/>
              </a:rPr>
              <a:t>Given a base network</a:t>
            </a:r>
            <a:r>
              <a:rPr lang="en-US" sz="2000" dirty="0">
                <a:solidFill>
                  <a:srgbClr val="435153"/>
                </a:solidFill>
                <a:latin typeface="Arial" panose="020B0604020202020204" pitchFamily="34" charset="0"/>
                <a:cs typeface="Arial" panose="020B0604020202020204" pitchFamily="34" charset="0"/>
              </a:rPr>
              <a:t>, </a:t>
            </a:r>
            <a:r>
              <a:rPr lang="en-US" sz="2000" dirty="0">
                <a:solidFill>
                  <a:schemeClr val="bg2"/>
                </a:solidFill>
                <a:cs typeface="Arial" panose="020B0604020202020204" pitchFamily="34" charset="0"/>
              </a:rPr>
              <a:t>when the number of hosts required in each subnet is given, </a:t>
            </a:r>
            <a:r>
              <a:rPr lang="en-AU" sz="2000" dirty="0">
                <a:solidFill>
                  <a:schemeClr val="bg2"/>
                </a:solidFill>
              </a:rPr>
              <a:t>the number of host addresses required in the </a:t>
            </a:r>
            <a:r>
              <a:rPr lang="en-AU" sz="2000" b="1" dirty="0">
                <a:solidFill>
                  <a:schemeClr val="bg2"/>
                </a:solidFill>
              </a:rPr>
              <a:t>largest subnet </a:t>
            </a:r>
            <a:r>
              <a:rPr lang="en-AU" sz="2000" dirty="0">
                <a:solidFill>
                  <a:schemeClr val="bg2"/>
                </a:solidFill>
              </a:rPr>
              <a:t>will determine how many bits must be left in the host portion.  </a:t>
            </a:r>
          </a:p>
          <a:p>
            <a:pPr marL="342900" indent="-342900">
              <a:buFont typeface="Arial" panose="020B0604020202020204" pitchFamily="34" charset="0"/>
              <a:buChar char="•"/>
            </a:pPr>
            <a:r>
              <a:rPr lang="en-US" sz="2000" dirty="0">
                <a:solidFill>
                  <a:schemeClr val="bg2"/>
                </a:solidFill>
                <a:latin typeface="Arial" panose="020B0604020202020204" pitchFamily="34" charset="0"/>
                <a:cs typeface="Arial" panose="020B0604020202020204" pitchFamily="34" charset="0"/>
              </a:rPr>
              <a:t>For a given base network, if after borrowing bits from the host portion for creating the required number of subnets, the remaining host bits are not enough to meet the host requirement, a larger base network has to be used</a:t>
            </a:r>
          </a:p>
          <a:p>
            <a:pPr marL="342900" indent="-342900">
              <a:buFont typeface="Arial" panose="020B0604020202020204" pitchFamily="34" charset="0"/>
              <a:buChar char="•"/>
            </a:pPr>
            <a:endParaRPr lang="en-US" sz="24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843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2344"/>
            <a:ext cx="8588861" cy="838200"/>
          </a:xfrm>
        </p:spPr>
        <p:txBody>
          <a:bodyPr/>
          <a:lstStyle/>
          <a:p>
            <a:r>
              <a:rPr lang="en-US" sz="3200" dirty="0"/>
              <a:t>Subnetting to Meet Requirements</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1970" t="23045" r="40825" b="22798"/>
          <a:stretch/>
        </p:blipFill>
        <p:spPr>
          <a:xfrm>
            <a:off x="229702" y="1156717"/>
            <a:ext cx="4778610" cy="4428629"/>
          </a:xfrm>
          <a:prstGeom prst="rect">
            <a:avLst/>
          </a:prstGeom>
        </p:spPr>
      </p:pic>
      <p:sp>
        <p:nvSpPr>
          <p:cNvPr id="4" name="Rectangle 6"/>
          <p:cNvSpPr txBox="1">
            <a:spLocks noChangeArrowheads="1"/>
          </p:cNvSpPr>
          <p:nvPr/>
        </p:nvSpPr>
        <p:spPr bwMode="auto">
          <a:xfrm>
            <a:off x="4841164" y="1156717"/>
            <a:ext cx="4135688" cy="5006471"/>
          </a:xfrm>
          <a:prstGeom prst="rect">
            <a:avLst/>
          </a:prstGeom>
          <a:noFill/>
          <a:ln w="9525" algn="ctr">
            <a:noFill/>
            <a:miter lim="800000"/>
            <a:headEnd/>
            <a:tailEnd/>
          </a:ln>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pitchFamily="2" charset="2"/>
              <a:buChar char="§"/>
              <a:defRPr sz="2400">
                <a:solidFill>
                  <a:schemeClr val="tx1"/>
                </a:solidFill>
                <a:latin typeface="+mn-lt"/>
                <a:ea typeface="+mn-ea"/>
                <a:cs typeface="+mn-cs"/>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hangingPunct="1">
              <a:lnSpc>
                <a:spcPts val="2000"/>
              </a:lnSpc>
              <a:buFont typeface="Arial" panose="020B0604020202020204" pitchFamily="34" charset="0"/>
              <a:buChar char="•"/>
            </a:pPr>
            <a:r>
              <a:rPr lang="en-US" altLang="ja-JP" sz="2000" dirty="0">
                <a:solidFill>
                  <a:schemeClr val="bg2"/>
                </a:solidFill>
                <a:ea typeface="ＭＳ Ｐゴシック" pitchFamily="34" charset="-128"/>
                <a:cs typeface="Arial" charset="0"/>
              </a:rPr>
              <a:t>9 subnets required (5 LANs plus 4 links between routers) </a:t>
            </a:r>
            <a:r>
              <a:rPr lang="en-US" altLang="ja-JP" sz="2000" dirty="0">
                <a:solidFill>
                  <a:schemeClr val="bg2"/>
                </a:solidFill>
                <a:ea typeface="ＭＳ Ｐゴシック" pitchFamily="34" charset="-128"/>
                <a:cs typeface="Arial" charset="0"/>
                <a:sym typeface="Wingdings" panose="05000000000000000000" pitchFamily="2" charset="2"/>
              </a:rPr>
              <a:t> need </a:t>
            </a:r>
            <a:r>
              <a:rPr lang="en-US" altLang="ja-JP" sz="2000" b="1" dirty="0">
                <a:solidFill>
                  <a:schemeClr val="bg2"/>
                </a:solidFill>
                <a:ea typeface="ＭＳ Ｐゴシック" pitchFamily="34" charset="-128"/>
                <a:cs typeface="Arial" charset="0"/>
                <a:sym typeface="Wingdings" panose="05000000000000000000" pitchFamily="2" charset="2"/>
              </a:rPr>
              <a:t>borrow 4 bits</a:t>
            </a:r>
            <a:r>
              <a:rPr lang="en-US" altLang="ja-JP" sz="2000" dirty="0">
                <a:solidFill>
                  <a:schemeClr val="bg2"/>
                </a:solidFill>
                <a:ea typeface="ＭＳ Ｐゴシック" pitchFamily="34" charset="-128"/>
                <a:cs typeface="Arial" charset="0"/>
                <a:sym typeface="Wingdings" panose="05000000000000000000" pitchFamily="2" charset="2"/>
              </a:rPr>
              <a:t>: 2^4=16</a:t>
            </a:r>
            <a:endParaRPr lang="en-US" altLang="ja-JP" sz="2000" dirty="0">
              <a:solidFill>
                <a:schemeClr val="bg2"/>
              </a:solidFill>
              <a:ea typeface="ＭＳ Ｐゴシック" pitchFamily="34" charset="-128"/>
              <a:cs typeface="Arial" charset="0"/>
            </a:endParaRPr>
          </a:p>
          <a:p>
            <a:pPr eaLnBrk="1" hangingPunct="1">
              <a:lnSpc>
                <a:spcPts val="2000"/>
              </a:lnSpc>
              <a:buFont typeface="Arial" panose="020B0604020202020204" pitchFamily="34" charset="0"/>
              <a:buChar char="•"/>
            </a:pPr>
            <a:r>
              <a:rPr lang="en-US" altLang="ja-JP" sz="2000" dirty="0">
                <a:solidFill>
                  <a:schemeClr val="bg2"/>
                </a:solidFill>
                <a:ea typeface="ＭＳ Ｐゴシック" pitchFamily="34" charset="-128"/>
                <a:cs typeface="Arial" charset="0"/>
              </a:rPr>
              <a:t>Largest subnet to hold 40 hosts </a:t>
            </a:r>
            <a:r>
              <a:rPr lang="en-US" altLang="ja-JP" sz="2000" dirty="0">
                <a:solidFill>
                  <a:schemeClr val="bg2"/>
                </a:solidFill>
                <a:ea typeface="ＭＳ Ｐゴシック" pitchFamily="34" charset="-128"/>
                <a:cs typeface="Arial" charset="0"/>
                <a:sym typeface="Wingdings" panose="05000000000000000000" pitchFamily="2" charset="2"/>
              </a:rPr>
              <a:t> must have </a:t>
            </a:r>
            <a:r>
              <a:rPr lang="en-US" altLang="ja-JP" sz="2000" b="1" dirty="0">
                <a:solidFill>
                  <a:schemeClr val="bg2"/>
                </a:solidFill>
                <a:ea typeface="ＭＳ Ｐゴシック" pitchFamily="34" charset="-128"/>
                <a:cs typeface="Arial" charset="0"/>
                <a:sym typeface="Wingdings" panose="05000000000000000000" pitchFamily="2" charset="2"/>
              </a:rPr>
              <a:t>6 host bits</a:t>
            </a:r>
            <a:r>
              <a:rPr lang="en-US" altLang="ja-JP" sz="2000" dirty="0">
                <a:solidFill>
                  <a:schemeClr val="bg2"/>
                </a:solidFill>
                <a:ea typeface="ＭＳ Ｐゴシック" pitchFamily="34" charset="-128"/>
                <a:cs typeface="Arial" charset="0"/>
                <a:sym typeface="Wingdings" panose="05000000000000000000" pitchFamily="2" charset="2"/>
              </a:rPr>
              <a:t> for the subnet: 2^6-2=62 hosts</a:t>
            </a:r>
          </a:p>
          <a:p>
            <a:pPr eaLnBrk="1" hangingPunct="1">
              <a:lnSpc>
                <a:spcPts val="2000"/>
              </a:lnSpc>
              <a:buFont typeface="Arial" panose="020B0604020202020204" pitchFamily="34" charset="0"/>
              <a:buChar char="•"/>
            </a:pPr>
            <a:r>
              <a:rPr lang="en-US" altLang="ja-JP" sz="2000" dirty="0">
                <a:solidFill>
                  <a:schemeClr val="bg2"/>
                </a:solidFill>
                <a:ea typeface="ＭＳ Ｐゴシック" pitchFamily="34" charset="-128"/>
                <a:cs typeface="Arial" charset="0"/>
                <a:sym typeface="Wingdings" panose="05000000000000000000" pitchFamily="2" charset="2"/>
              </a:rPr>
              <a:t>So at least a /22 base network is required, because </a:t>
            </a:r>
          </a:p>
          <a:p>
            <a:pPr marL="742950" lvl="1" indent="-285750" eaLnBrk="1" hangingPunct="1">
              <a:lnSpc>
                <a:spcPts val="2000"/>
              </a:lnSpc>
              <a:buFont typeface="Arial" panose="020B0604020202020204" pitchFamily="34" charset="0"/>
              <a:buChar char="─"/>
            </a:pPr>
            <a:r>
              <a:rPr lang="en-US" altLang="ja-JP" sz="1600" dirty="0">
                <a:solidFill>
                  <a:schemeClr val="bg2"/>
                </a:solidFill>
                <a:ea typeface="ＭＳ Ｐゴシック" pitchFamily="34" charset="-128"/>
                <a:cs typeface="Arial" charset="0"/>
                <a:sym typeface="Wingdings" panose="05000000000000000000" pitchFamily="2" charset="2"/>
              </a:rPr>
              <a:t>The number of host bits of a /22 network is 10</a:t>
            </a:r>
          </a:p>
          <a:p>
            <a:pPr marL="742950" lvl="1" indent="-285750" eaLnBrk="1" hangingPunct="1">
              <a:lnSpc>
                <a:spcPts val="2000"/>
              </a:lnSpc>
              <a:buFont typeface="Arial" panose="020B0604020202020204" pitchFamily="34" charset="0"/>
              <a:buChar char="─"/>
            </a:pPr>
            <a:r>
              <a:rPr lang="en-US" altLang="ja-JP" sz="1600" dirty="0">
                <a:solidFill>
                  <a:schemeClr val="bg2"/>
                </a:solidFill>
                <a:ea typeface="ＭＳ Ｐゴシック" pitchFamily="34" charset="-128"/>
                <a:cs typeface="Arial" charset="0"/>
                <a:sym typeface="Wingdings" panose="05000000000000000000" pitchFamily="2" charset="2"/>
              </a:rPr>
              <a:t>So after 4 bits are borrowed, we still have 6 bits to meet the host requirement of the largest subnet</a:t>
            </a:r>
            <a:endParaRPr lang="en-US" altLang="ja-JP" sz="1600" dirty="0">
              <a:solidFill>
                <a:schemeClr val="bg2"/>
              </a:solidFill>
              <a:ea typeface="ＭＳ Ｐゴシック" pitchFamily="34" charset="-128"/>
              <a:cs typeface="Arial" charset="0"/>
            </a:endParaRPr>
          </a:p>
        </p:txBody>
      </p:sp>
    </p:spTree>
    <p:extLst>
      <p:ext uri="{BB962C8B-B14F-4D97-AF65-F5344CB8AC3E}">
        <p14:creationId xmlns:p14="http://schemas.microsoft.com/office/powerpoint/2010/main" val="46016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2573" y="29515"/>
            <a:ext cx="8588861" cy="838200"/>
          </a:xfrm>
        </p:spPr>
        <p:txBody>
          <a:bodyPr/>
          <a:lstStyle/>
          <a:p>
            <a:r>
              <a:rPr lang="en-US" sz="3200" dirty="0"/>
              <a:t>Traditional Subnetting Wastes Addresses</a:t>
            </a:r>
          </a:p>
        </p:txBody>
      </p:sp>
      <p:pic>
        <p:nvPicPr>
          <p:cNvPr id="4" name="Picture 3"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5188" t="32428" r="42154" b="22140"/>
          <a:stretch/>
        </p:blipFill>
        <p:spPr>
          <a:xfrm>
            <a:off x="551143" y="3253535"/>
            <a:ext cx="4468643" cy="311450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686" y="3778980"/>
            <a:ext cx="3397309" cy="156223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359" y="2039929"/>
            <a:ext cx="4932718" cy="1213606"/>
          </a:xfrm>
          <a:prstGeom prst="rect">
            <a:avLst/>
          </a:prstGeom>
        </p:spPr>
      </p:pic>
      <p:cxnSp>
        <p:nvCxnSpPr>
          <p:cNvPr id="8" name="Straight Arrow Connector 7"/>
          <p:cNvCxnSpPr/>
          <p:nvPr/>
        </p:nvCxnSpPr>
        <p:spPr>
          <a:xfrm flipH="1">
            <a:off x="4616909" y="4560098"/>
            <a:ext cx="975777" cy="25069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56652" y="926754"/>
            <a:ext cx="8733343" cy="1054135"/>
          </a:xfrm>
          <a:prstGeom prst="rect">
            <a:avLst/>
          </a:prstGeom>
        </p:spPr>
        <p:txBody>
          <a:bodyPr wrap="square">
            <a:spAutoFit/>
          </a:bodyPr>
          <a:lstStyle/>
          <a:p>
            <a:pPr marL="285750" indent="-285750">
              <a:spcAft>
                <a:spcPts val="300"/>
              </a:spcAft>
              <a:buFont typeface="Arial" panose="020B0604020202020204" pitchFamily="34" charset="0"/>
              <a:buChar char="•"/>
            </a:pPr>
            <a:r>
              <a:rPr lang="en-AU" sz="2000" dirty="0">
                <a:solidFill>
                  <a:schemeClr val="bg2"/>
                </a:solidFill>
              </a:rPr>
              <a:t>Traditional/basic subnetting introduced on previous slides creates equal-sized subnet, i.e. each obtained subnet has the same subnet mask</a:t>
            </a:r>
          </a:p>
          <a:p>
            <a:pPr marL="285750" indent="-285750">
              <a:buFont typeface="Arial" panose="020B0604020202020204" pitchFamily="34" charset="0"/>
              <a:buChar char="•"/>
            </a:pPr>
            <a:r>
              <a:rPr lang="en-AU" sz="2000" dirty="0">
                <a:solidFill>
                  <a:schemeClr val="bg2"/>
                </a:solidFill>
              </a:rPr>
              <a:t>Addresses can be wasted using traditional </a:t>
            </a:r>
            <a:r>
              <a:rPr lang="en-AU" sz="2000" dirty="0" err="1">
                <a:solidFill>
                  <a:schemeClr val="bg2"/>
                </a:solidFill>
              </a:rPr>
              <a:t>subnetting</a:t>
            </a:r>
            <a:r>
              <a:rPr lang="en-AU" sz="2000" dirty="0">
                <a:solidFill>
                  <a:schemeClr val="bg2"/>
                </a:solidFill>
              </a:rPr>
              <a:t>.</a:t>
            </a:r>
          </a:p>
        </p:txBody>
      </p:sp>
    </p:spTree>
    <p:extLst>
      <p:ext uri="{BB962C8B-B14F-4D97-AF65-F5344CB8AC3E}">
        <p14:creationId xmlns:p14="http://schemas.microsoft.com/office/powerpoint/2010/main" val="268886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6413" y="2615381"/>
            <a:ext cx="2763947" cy="2693219"/>
          </a:xfrm>
          <a:prstGeom prst="rect">
            <a:avLst/>
          </a:prstGeom>
        </p:spPr>
      </p:pic>
      <p:sp>
        <p:nvSpPr>
          <p:cNvPr id="12" name="Title 11"/>
          <p:cNvSpPr>
            <a:spLocks noGrp="1"/>
          </p:cNvSpPr>
          <p:nvPr>
            <p:ph type="title"/>
          </p:nvPr>
        </p:nvSpPr>
        <p:spPr>
          <a:xfrm>
            <a:off x="131380" y="0"/>
            <a:ext cx="8588861" cy="838200"/>
          </a:xfrm>
        </p:spPr>
        <p:txBody>
          <a:bodyPr/>
          <a:lstStyle/>
          <a:p>
            <a:r>
              <a:rPr lang="en-US" sz="3200" dirty="0"/>
              <a:t>Variable Length Subnet Masks (VLSMs)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702" y="1696429"/>
            <a:ext cx="3401575" cy="3612171"/>
          </a:xfrm>
          <a:prstGeom prst="rect">
            <a:avLst/>
          </a:prstGeom>
        </p:spPr>
      </p:pic>
      <p:sp>
        <p:nvSpPr>
          <p:cNvPr id="4" name="Rectangle 3"/>
          <p:cNvSpPr/>
          <p:nvPr/>
        </p:nvSpPr>
        <p:spPr>
          <a:xfrm>
            <a:off x="3784600" y="1004944"/>
            <a:ext cx="5232400" cy="4985980"/>
          </a:xfrm>
          <a:prstGeom prst="rect">
            <a:avLst/>
          </a:prstGeom>
        </p:spPr>
        <p:txBody>
          <a:bodyPr wrap="square">
            <a:spAutoFit/>
          </a:bodyPr>
          <a:lstStyle/>
          <a:p>
            <a:pPr marL="285750" indent="-285750">
              <a:buFont typeface="Arial" panose="020B0604020202020204" pitchFamily="34" charset="0"/>
              <a:buChar char="•"/>
            </a:pPr>
            <a:r>
              <a:rPr lang="en-AU" dirty="0">
                <a:solidFill>
                  <a:schemeClr val="bg2"/>
                </a:solidFill>
              </a:rPr>
              <a:t>VLSM </a:t>
            </a:r>
            <a:r>
              <a:rPr lang="en-AU" dirty="0" err="1">
                <a:solidFill>
                  <a:schemeClr val="bg2"/>
                </a:solidFill>
              </a:rPr>
              <a:t>subnetting</a:t>
            </a:r>
            <a:r>
              <a:rPr lang="en-AU" dirty="0">
                <a:solidFill>
                  <a:schemeClr val="bg2"/>
                </a:solidFill>
              </a:rPr>
              <a:t> is similar to traditional </a:t>
            </a:r>
            <a:r>
              <a:rPr lang="en-AU" dirty="0" err="1">
                <a:solidFill>
                  <a:schemeClr val="bg2"/>
                </a:solidFill>
              </a:rPr>
              <a:t>subnetting</a:t>
            </a:r>
            <a:r>
              <a:rPr lang="en-AU" dirty="0">
                <a:solidFill>
                  <a:schemeClr val="bg2"/>
                </a:solidFill>
              </a:rPr>
              <a:t>: </a:t>
            </a:r>
          </a:p>
          <a:p>
            <a:pPr marL="742950" lvl="1" indent="-285750">
              <a:buFont typeface="Courier New" panose="02070309020205020404" pitchFamily="49" charset="0"/>
              <a:buChar char="o"/>
            </a:pPr>
            <a:r>
              <a:rPr lang="en-AU" dirty="0">
                <a:solidFill>
                  <a:schemeClr val="bg2"/>
                </a:solidFill>
              </a:rPr>
              <a:t>Bits are borrowed to create subnets.</a:t>
            </a:r>
          </a:p>
          <a:p>
            <a:pPr marL="742950" lvl="1" indent="-285750">
              <a:spcAft>
                <a:spcPts val="1200"/>
              </a:spcAft>
              <a:buFont typeface="Courier New" panose="02070309020205020404" pitchFamily="49" charset="0"/>
              <a:buChar char="o"/>
            </a:pPr>
            <a:r>
              <a:rPr lang="en-AU" dirty="0">
                <a:solidFill>
                  <a:schemeClr val="bg2"/>
                </a:solidFill>
              </a:rPr>
              <a:t>The formulas to calculate the number of hosts per subnet and the number of subnets created still apply.</a:t>
            </a:r>
          </a:p>
          <a:p>
            <a:pPr marL="285750" indent="-285750">
              <a:spcAft>
                <a:spcPts val="1200"/>
              </a:spcAft>
              <a:buFont typeface="Arial" panose="020B0604020202020204" pitchFamily="34" charset="0"/>
              <a:buChar char="•"/>
            </a:pPr>
            <a:r>
              <a:rPr lang="en-AU" dirty="0">
                <a:solidFill>
                  <a:schemeClr val="bg2"/>
                </a:solidFill>
              </a:rPr>
              <a:t>The </a:t>
            </a:r>
            <a:r>
              <a:rPr lang="en-AU" b="1" dirty="0">
                <a:solidFill>
                  <a:schemeClr val="bg2"/>
                </a:solidFill>
              </a:rPr>
              <a:t>difference</a:t>
            </a:r>
            <a:r>
              <a:rPr lang="en-AU" dirty="0">
                <a:solidFill>
                  <a:schemeClr val="bg2"/>
                </a:solidFill>
              </a:rPr>
              <a:t> is that </a:t>
            </a:r>
            <a:r>
              <a:rPr lang="en-AU" dirty="0" err="1">
                <a:solidFill>
                  <a:schemeClr val="bg2"/>
                </a:solidFill>
              </a:rPr>
              <a:t>subnetting</a:t>
            </a:r>
            <a:r>
              <a:rPr lang="en-AU" dirty="0">
                <a:solidFill>
                  <a:schemeClr val="bg2"/>
                </a:solidFill>
              </a:rPr>
              <a:t> is not a single pass activity. </a:t>
            </a:r>
          </a:p>
          <a:p>
            <a:pPr marL="285750" indent="-285750">
              <a:spcAft>
                <a:spcPts val="1200"/>
              </a:spcAft>
              <a:buFont typeface="Arial" panose="020B0604020202020204" pitchFamily="34" charset="0"/>
              <a:buChar char="•"/>
            </a:pPr>
            <a:r>
              <a:rPr lang="en-AU" dirty="0">
                <a:solidFill>
                  <a:schemeClr val="bg2"/>
                </a:solidFill>
              </a:rPr>
              <a:t>With VLSM, the network is first </a:t>
            </a:r>
            <a:r>
              <a:rPr lang="en-AU" dirty="0" err="1">
                <a:solidFill>
                  <a:schemeClr val="bg2"/>
                </a:solidFill>
              </a:rPr>
              <a:t>subnetted</a:t>
            </a:r>
            <a:r>
              <a:rPr lang="en-AU" dirty="0">
                <a:solidFill>
                  <a:schemeClr val="bg2"/>
                </a:solidFill>
              </a:rPr>
              <a:t>, and then the subnets are </a:t>
            </a:r>
            <a:r>
              <a:rPr lang="en-AU" dirty="0" err="1">
                <a:solidFill>
                  <a:schemeClr val="bg2"/>
                </a:solidFill>
              </a:rPr>
              <a:t>subnetted</a:t>
            </a:r>
            <a:r>
              <a:rPr lang="en-AU" dirty="0">
                <a:solidFill>
                  <a:schemeClr val="bg2"/>
                </a:solidFill>
              </a:rPr>
              <a:t> again. This process can be repeated multiple times to create subnets of various sizes.</a:t>
            </a:r>
          </a:p>
          <a:p>
            <a:pPr marL="285750" indent="-285750">
              <a:buFont typeface="Arial" panose="020B0604020202020204" pitchFamily="34" charset="0"/>
              <a:buChar char="•"/>
            </a:pPr>
            <a:r>
              <a:rPr lang="en-AU" dirty="0">
                <a:solidFill>
                  <a:srgbClr val="333333"/>
                </a:solidFill>
                <a:latin typeface="CiscoSansTTLight"/>
              </a:rPr>
              <a:t>When using VLSM, always begin by satisfying the host requirements of the largest subnet. Continue </a:t>
            </a:r>
            <a:r>
              <a:rPr lang="en-AU" dirty="0" err="1">
                <a:solidFill>
                  <a:srgbClr val="333333"/>
                </a:solidFill>
                <a:latin typeface="CiscoSansTTLight"/>
              </a:rPr>
              <a:t>subnetting</a:t>
            </a:r>
            <a:r>
              <a:rPr lang="en-AU" dirty="0">
                <a:solidFill>
                  <a:srgbClr val="333333"/>
                </a:solidFill>
                <a:latin typeface="CiscoSansTTLight"/>
              </a:rPr>
              <a:t> until the host requirement of the smallest subnet is satisfied.</a:t>
            </a:r>
            <a:endParaRPr lang="en-AU" dirty="0"/>
          </a:p>
        </p:txBody>
      </p:sp>
    </p:spTree>
    <p:extLst>
      <p:ext uri="{BB962C8B-B14F-4D97-AF65-F5344CB8AC3E}">
        <p14:creationId xmlns:p14="http://schemas.microsoft.com/office/powerpoint/2010/main" val="404199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56135" y="2229616"/>
            <a:ext cx="4347781" cy="1254067"/>
          </a:xfrm>
          <a:prstGeom prst="rect">
            <a:avLst/>
          </a:prstGeom>
        </p:spPr>
      </p:pic>
      <p:sp>
        <p:nvSpPr>
          <p:cNvPr id="12" name="Title 11"/>
          <p:cNvSpPr>
            <a:spLocks noGrp="1"/>
          </p:cNvSpPr>
          <p:nvPr>
            <p:ph type="title"/>
          </p:nvPr>
        </p:nvSpPr>
        <p:spPr>
          <a:xfrm>
            <a:off x="131586" y="-39131"/>
            <a:ext cx="8588861" cy="838200"/>
          </a:xfrm>
        </p:spPr>
        <p:txBody>
          <a:bodyPr/>
          <a:lstStyle/>
          <a:p>
            <a:r>
              <a:rPr lang="en-US" sz="3200" dirty="0"/>
              <a:t>VLSM - Example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364" y="4231856"/>
            <a:ext cx="4810730" cy="2321278"/>
          </a:xfrm>
          <a:prstGeom prst="rect">
            <a:avLst/>
          </a:prstGeom>
        </p:spPr>
      </p:pic>
      <p:cxnSp>
        <p:nvCxnSpPr>
          <p:cNvPr id="6" name="Straight Arrow Connector 5"/>
          <p:cNvCxnSpPr>
            <a:cxnSpLocks/>
            <a:endCxn id="7" idx="1"/>
          </p:cNvCxnSpPr>
          <p:nvPr/>
        </p:nvCxnSpPr>
        <p:spPr>
          <a:xfrm>
            <a:off x="3256031" y="3483683"/>
            <a:ext cx="921333" cy="42813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77364" y="3619428"/>
            <a:ext cx="5035653" cy="584775"/>
          </a:xfrm>
          <a:prstGeom prst="rect">
            <a:avLst/>
          </a:prstGeom>
          <a:noFill/>
        </p:spPr>
        <p:txBody>
          <a:bodyPr wrap="square" rtlCol="0">
            <a:spAutoFit/>
          </a:bodyPr>
          <a:lstStyle/>
          <a:p>
            <a:r>
              <a:rPr lang="en-AU" sz="1600" dirty="0">
                <a:solidFill>
                  <a:schemeClr val="bg2"/>
                </a:solidFill>
              </a:rPr>
              <a:t>Subnet 7 is </a:t>
            </a:r>
            <a:r>
              <a:rPr lang="en-AU" sz="1600" dirty="0" err="1">
                <a:solidFill>
                  <a:schemeClr val="bg2"/>
                </a:solidFill>
              </a:rPr>
              <a:t>subnetted</a:t>
            </a:r>
            <a:r>
              <a:rPr lang="en-AU" sz="1600" dirty="0">
                <a:solidFill>
                  <a:schemeClr val="bg2"/>
                </a:solidFill>
              </a:rPr>
              <a:t>, i.e. take subnet 7 as the base network this time, and subnet it into 8 subnets</a:t>
            </a:r>
          </a:p>
        </p:txBody>
      </p:sp>
      <p:sp>
        <p:nvSpPr>
          <p:cNvPr id="8" name="Rectangle 7"/>
          <p:cNvSpPr/>
          <p:nvPr/>
        </p:nvSpPr>
        <p:spPr>
          <a:xfrm>
            <a:off x="131586" y="772077"/>
            <a:ext cx="8588861" cy="646331"/>
          </a:xfrm>
          <a:prstGeom prst="rect">
            <a:avLst/>
          </a:prstGeom>
        </p:spPr>
        <p:txBody>
          <a:bodyPr wrap="square">
            <a:spAutoFit/>
          </a:bodyPr>
          <a:lstStyle/>
          <a:p>
            <a:pPr marL="285750" indent="-285750">
              <a:buFont typeface="Arial" panose="020B0604020202020204" pitchFamily="34" charset="0"/>
              <a:buChar char="•"/>
            </a:pPr>
            <a:r>
              <a:rPr lang="en-AU" dirty="0">
                <a:solidFill>
                  <a:schemeClr val="bg2"/>
                </a:solidFill>
              </a:rPr>
              <a:t>Firstly subnet the base network 192.168.20.0/24 to 8 equal-size subnets by borrowing 3 bits from the host portion:</a:t>
            </a:r>
          </a:p>
        </p:txBody>
      </p:sp>
      <p:pic>
        <p:nvPicPr>
          <p:cNvPr id="5" name="Picture 4"/>
          <p:cNvPicPr>
            <a:picLocks noChangeAspect="1"/>
          </p:cNvPicPr>
          <p:nvPr/>
        </p:nvPicPr>
        <p:blipFill>
          <a:blip r:embed="rId5"/>
          <a:stretch>
            <a:fillRect/>
          </a:stretch>
        </p:blipFill>
        <p:spPr>
          <a:xfrm>
            <a:off x="463682" y="1465505"/>
            <a:ext cx="3713682" cy="497475"/>
          </a:xfrm>
          <a:prstGeom prst="rect">
            <a:avLst/>
          </a:prstGeom>
        </p:spPr>
      </p:pic>
      <p:sp>
        <p:nvSpPr>
          <p:cNvPr id="10" name="Down Arrow 9"/>
          <p:cNvSpPr/>
          <p:nvPr/>
        </p:nvSpPr>
        <p:spPr>
          <a:xfrm>
            <a:off x="2235620" y="2010077"/>
            <a:ext cx="169805" cy="306069"/>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1129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6385" t="21966" r="42553" b="21481"/>
          <a:stretch/>
        </p:blipFill>
        <p:spPr>
          <a:xfrm>
            <a:off x="2376053" y="936118"/>
            <a:ext cx="4121000" cy="3686953"/>
          </a:xfrm>
          <a:prstGeom prst="rect">
            <a:avLst/>
          </a:prstGeom>
        </p:spPr>
      </p:pic>
      <p:sp>
        <p:nvSpPr>
          <p:cNvPr id="5" name="Title 11"/>
          <p:cNvSpPr>
            <a:spLocks noGrp="1"/>
          </p:cNvSpPr>
          <p:nvPr>
            <p:ph type="title"/>
          </p:nvPr>
        </p:nvSpPr>
        <p:spPr>
          <a:xfrm>
            <a:off x="141211" y="97919"/>
            <a:ext cx="8588861" cy="838200"/>
          </a:xfrm>
        </p:spPr>
        <p:txBody>
          <a:bodyPr/>
          <a:lstStyle/>
          <a:p>
            <a:r>
              <a:rPr lang="en-US" sz="3200" dirty="0"/>
              <a:t>VLSM – Example (continued)</a:t>
            </a:r>
          </a:p>
        </p:txBody>
      </p:sp>
      <p:pic>
        <p:nvPicPr>
          <p:cNvPr id="4" name="Picture 3"/>
          <p:cNvPicPr>
            <a:picLocks noChangeAspect="1"/>
          </p:cNvPicPr>
          <p:nvPr/>
        </p:nvPicPr>
        <p:blipFill>
          <a:blip r:embed="rId4"/>
          <a:stretch>
            <a:fillRect/>
          </a:stretch>
        </p:blipFill>
        <p:spPr>
          <a:xfrm>
            <a:off x="1374808" y="4623071"/>
            <a:ext cx="6121666" cy="1768242"/>
          </a:xfrm>
          <a:prstGeom prst="rect">
            <a:avLst/>
          </a:prstGeom>
        </p:spPr>
      </p:pic>
    </p:spTree>
    <p:extLst>
      <p:ext uri="{BB962C8B-B14F-4D97-AF65-F5344CB8AC3E}">
        <p14:creationId xmlns:p14="http://schemas.microsoft.com/office/powerpoint/2010/main" val="14300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1211" y="0"/>
            <a:ext cx="8588861" cy="838200"/>
          </a:xfrm>
        </p:spPr>
        <p:txBody>
          <a:bodyPr/>
          <a:lstStyle/>
          <a:p>
            <a:r>
              <a:rPr lang="en-US" sz="3200" dirty="0"/>
              <a:t>Network Address Planning</a:t>
            </a:r>
          </a:p>
        </p:txBody>
      </p:sp>
      <p:pic>
        <p:nvPicPr>
          <p:cNvPr id="2" name="Picture 1"/>
          <p:cNvPicPr>
            <a:picLocks noChangeAspect="1"/>
          </p:cNvPicPr>
          <p:nvPr/>
        </p:nvPicPr>
        <p:blipFill>
          <a:blip r:embed="rId3"/>
          <a:stretch>
            <a:fillRect/>
          </a:stretch>
        </p:blipFill>
        <p:spPr>
          <a:xfrm>
            <a:off x="141211" y="1120878"/>
            <a:ext cx="4077052" cy="2290915"/>
          </a:xfrm>
          <a:prstGeom prst="rect">
            <a:avLst/>
          </a:prstGeom>
        </p:spPr>
      </p:pic>
      <p:sp>
        <p:nvSpPr>
          <p:cNvPr id="6" name="Rectangle 5"/>
          <p:cNvSpPr/>
          <p:nvPr/>
        </p:nvSpPr>
        <p:spPr>
          <a:xfrm>
            <a:off x="4572000" y="923908"/>
            <a:ext cx="4572000" cy="4939814"/>
          </a:xfrm>
          <a:prstGeom prst="rect">
            <a:avLst/>
          </a:prstGeom>
        </p:spPr>
        <p:txBody>
          <a:bodyPr>
            <a:spAutoFit/>
          </a:bodyPr>
          <a:lstStyle/>
          <a:p>
            <a:pPr marL="285750" indent="-285750">
              <a:spcAft>
                <a:spcPts val="600"/>
              </a:spcAft>
              <a:buFont typeface="Arial" panose="020B0604020202020204" pitchFamily="34" charset="0"/>
              <a:buChar char="•"/>
            </a:pPr>
            <a:r>
              <a:rPr lang="en-AU" dirty="0">
                <a:solidFill>
                  <a:srgbClr val="333333"/>
                </a:solidFill>
                <a:latin typeface="Arial" panose="020B0604020202020204" pitchFamily="34" charset="0"/>
                <a:cs typeface="Arial" panose="020B0604020202020204" pitchFamily="34" charset="0"/>
              </a:rPr>
              <a:t>Given the limited number of available public IPv4 addresses, private IPv4 addresses are used for LANs.</a:t>
            </a:r>
          </a:p>
          <a:p>
            <a:pPr marL="285750" indent="-285750">
              <a:spcAft>
                <a:spcPts val="600"/>
              </a:spcAft>
              <a:buFont typeface="Arial" panose="020B0604020202020204" pitchFamily="34" charset="0"/>
              <a:buChar char="•"/>
            </a:pPr>
            <a:r>
              <a:rPr lang="en-AU" dirty="0">
                <a:solidFill>
                  <a:srgbClr val="333333"/>
                </a:solidFill>
                <a:latin typeface="Arial" panose="020B0604020202020204" pitchFamily="34" charset="0"/>
                <a:cs typeface="Arial" panose="020B0604020202020204" pitchFamily="34" charset="0"/>
              </a:rPr>
              <a:t>Network administrator needs careful consideration to be sure that enough host addresses will be available for the currently known hosts and for future expansion. </a:t>
            </a:r>
          </a:p>
          <a:p>
            <a:pPr marL="285750" indent="-285750">
              <a:buFont typeface="Arial" panose="020B0604020202020204" pitchFamily="34" charset="0"/>
              <a:buChar char="•"/>
            </a:pPr>
            <a:r>
              <a:rPr lang="en-AU" dirty="0">
                <a:solidFill>
                  <a:srgbClr val="333333"/>
                </a:solidFill>
                <a:latin typeface="Arial" panose="020B0604020202020204" pitchFamily="34" charset="0"/>
                <a:cs typeface="Arial" panose="020B0604020202020204" pitchFamily="34" charset="0"/>
              </a:rPr>
              <a:t>The private IPv4 address ranges are:</a:t>
            </a:r>
          </a:p>
          <a:p>
            <a:pPr lvl="1"/>
            <a:r>
              <a:rPr lang="en-AU" sz="1600" dirty="0">
                <a:solidFill>
                  <a:srgbClr val="333333"/>
                </a:solidFill>
                <a:latin typeface="Arial" panose="020B0604020202020204" pitchFamily="34" charset="0"/>
                <a:cs typeface="Arial" panose="020B0604020202020204" pitchFamily="34" charset="0"/>
              </a:rPr>
              <a:t>10.0.0.0 - 10.255.255.255 (/8)</a:t>
            </a:r>
          </a:p>
          <a:p>
            <a:pPr lvl="1"/>
            <a:r>
              <a:rPr lang="en-AU" sz="1600" dirty="0">
                <a:solidFill>
                  <a:srgbClr val="333333"/>
                </a:solidFill>
                <a:latin typeface="Arial" panose="020B0604020202020204" pitchFamily="34" charset="0"/>
                <a:cs typeface="Arial" panose="020B0604020202020204" pitchFamily="34" charset="0"/>
              </a:rPr>
              <a:t>172.16.0.0 – 172.31.255.255 (/12)</a:t>
            </a:r>
          </a:p>
          <a:p>
            <a:pPr lvl="1">
              <a:spcAft>
                <a:spcPts val="600"/>
              </a:spcAft>
            </a:pPr>
            <a:r>
              <a:rPr lang="en-AU" sz="1600" dirty="0">
                <a:solidFill>
                  <a:srgbClr val="333333"/>
                </a:solidFill>
                <a:latin typeface="Arial" panose="020B0604020202020204" pitchFamily="34" charset="0"/>
                <a:cs typeface="Arial" panose="020B0604020202020204" pitchFamily="34" charset="0"/>
              </a:rPr>
              <a:t>192.168.0.0 – 192.168.255.255 (/16)</a:t>
            </a:r>
          </a:p>
          <a:p>
            <a:pPr marL="285750" indent="-285750">
              <a:buFont typeface="Arial" panose="020B0604020202020204" pitchFamily="34" charset="0"/>
              <a:buChar char="•"/>
            </a:pPr>
            <a:r>
              <a:rPr lang="en-AU" dirty="0">
                <a:solidFill>
                  <a:srgbClr val="333333"/>
                </a:solidFill>
                <a:latin typeface="Arial" panose="020B0604020202020204" pitchFamily="34" charset="0"/>
                <a:cs typeface="Arial" panose="020B0604020202020204" pitchFamily="34" charset="0"/>
              </a:rPr>
              <a:t>Public addresses used to connect to the Internet are typically allocated from a service provider, and is not generally the responsibility of the organization’s network administrator.</a:t>
            </a:r>
            <a:endParaRPr lang="en-AU" b="0" i="0" dirty="0">
              <a:solidFill>
                <a:srgbClr val="333333"/>
              </a:solidFill>
              <a:effectLst/>
              <a:latin typeface="Arial" panose="020B0604020202020204" pitchFamily="34" charset="0"/>
              <a:cs typeface="Arial" panose="020B0604020202020204" pitchFamily="34" charset="0"/>
            </a:endParaRPr>
          </a:p>
        </p:txBody>
      </p:sp>
      <p:sp>
        <p:nvSpPr>
          <p:cNvPr id="7" name="Rectangle 6"/>
          <p:cNvSpPr/>
          <p:nvPr/>
        </p:nvSpPr>
        <p:spPr>
          <a:xfrm>
            <a:off x="270387" y="3674807"/>
            <a:ext cx="3819832" cy="2308324"/>
          </a:xfrm>
          <a:prstGeom prst="rect">
            <a:avLst/>
          </a:prstGeom>
        </p:spPr>
        <p:txBody>
          <a:bodyPr wrap="square">
            <a:spAutoFit/>
          </a:bodyPr>
          <a:lstStyle/>
          <a:p>
            <a:r>
              <a:rPr lang="en-AU" dirty="0">
                <a:solidFill>
                  <a:srgbClr val="333333"/>
                </a:solidFill>
                <a:latin typeface="Arial" panose="020B0604020202020204" pitchFamily="34" charset="0"/>
                <a:cs typeface="Arial" panose="020B0604020202020204" pitchFamily="34" charset="0"/>
              </a:rPr>
              <a:t>Planning requires the decision on each subnet in terms of size, the number of hosts per subnet and how host addresses will be assigned, which hosts will require static IP addresses, and which hosts can use DHCP for obtaining their addressing information.</a:t>
            </a:r>
          </a:p>
        </p:txBody>
      </p:sp>
    </p:spTree>
    <p:extLst>
      <p:ext uri="{BB962C8B-B14F-4D97-AF65-F5344CB8AC3E}">
        <p14:creationId xmlns:p14="http://schemas.microsoft.com/office/powerpoint/2010/main" val="415265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92050" y="0"/>
            <a:ext cx="8588861" cy="838200"/>
          </a:xfrm>
        </p:spPr>
        <p:txBody>
          <a:bodyPr/>
          <a:lstStyle/>
          <a:p>
            <a:r>
              <a:rPr lang="en-US" sz="3200" dirty="0"/>
              <a:t>Assigning Addresses to Devices</a:t>
            </a:r>
          </a:p>
        </p:txBody>
      </p:sp>
      <p:sp>
        <p:nvSpPr>
          <p:cNvPr id="2" name="Rectangle 1"/>
          <p:cNvSpPr/>
          <p:nvPr/>
        </p:nvSpPr>
        <p:spPr>
          <a:xfrm>
            <a:off x="269031" y="838200"/>
            <a:ext cx="8245704" cy="3416320"/>
          </a:xfrm>
          <a:prstGeom prst="rect">
            <a:avLst/>
          </a:prstGeom>
        </p:spPr>
        <p:txBody>
          <a:bodyPr wrap="square">
            <a:spAutoFit/>
          </a:bodyPr>
          <a:lstStyle/>
          <a:p>
            <a:pPr marL="285750" indent="-285750">
              <a:buFont typeface="Arial" panose="020B0604020202020204" pitchFamily="34" charset="0"/>
              <a:buChar char="•"/>
            </a:pPr>
            <a:r>
              <a:rPr lang="en-AU" b="1" dirty="0">
                <a:solidFill>
                  <a:srgbClr val="333333"/>
                </a:solidFill>
              </a:rPr>
              <a:t>End user clients</a:t>
            </a:r>
            <a:r>
              <a:rPr lang="en-AU" dirty="0">
                <a:solidFill>
                  <a:srgbClr val="333333"/>
                </a:solidFill>
              </a:rPr>
              <a:t> – obtain addresses dynamically using DHCP. Changing the </a:t>
            </a:r>
            <a:r>
              <a:rPr lang="en-AU" dirty="0" err="1">
                <a:solidFill>
                  <a:srgbClr val="333333"/>
                </a:solidFill>
              </a:rPr>
              <a:t>subnetting</a:t>
            </a:r>
            <a:r>
              <a:rPr lang="en-AU" dirty="0">
                <a:solidFill>
                  <a:srgbClr val="333333"/>
                </a:solidFill>
              </a:rPr>
              <a:t> scheme means that the DHCP server needs to be reconfigured, and the clients must renew their IP addresses.</a:t>
            </a:r>
          </a:p>
          <a:p>
            <a:pPr marL="285750" indent="-285750">
              <a:buFont typeface="Arial" panose="020B0604020202020204" pitchFamily="34" charset="0"/>
              <a:buChar char="•"/>
            </a:pPr>
            <a:r>
              <a:rPr lang="en-AU" b="1" dirty="0">
                <a:solidFill>
                  <a:srgbClr val="333333"/>
                </a:solidFill>
              </a:rPr>
              <a:t>Servers and peripherals</a:t>
            </a:r>
            <a:r>
              <a:rPr lang="en-AU" dirty="0">
                <a:solidFill>
                  <a:srgbClr val="333333"/>
                </a:solidFill>
              </a:rPr>
              <a:t> – Should have a predictable static IP address. Use a consistent numbering system for these devices.</a:t>
            </a:r>
          </a:p>
          <a:p>
            <a:pPr marL="285750" indent="-285750">
              <a:buFont typeface="Arial" panose="020B0604020202020204" pitchFamily="34" charset="0"/>
              <a:buChar char="•"/>
            </a:pPr>
            <a:r>
              <a:rPr lang="en-AU" b="1" dirty="0">
                <a:solidFill>
                  <a:srgbClr val="333333"/>
                </a:solidFill>
              </a:rPr>
              <a:t>Servers accessible from the Internet</a:t>
            </a:r>
            <a:r>
              <a:rPr lang="en-AU" dirty="0">
                <a:solidFill>
                  <a:srgbClr val="333333"/>
                </a:solidFill>
              </a:rPr>
              <a:t> –In most cases, have private addresses internally, and the router or firewall at the perimeter of the network are configured to translate the internal address into a public address.</a:t>
            </a:r>
          </a:p>
          <a:p>
            <a:pPr marL="285750" indent="-285750">
              <a:buFont typeface="Arial" panose="020B0604020202020204" pitchFamily="34" charset="0"/>
              <a:buChar char="•"/>
            </a:pPr>
            <a:r>
              <a:rPr lang="en-AU" b="1" dirty="0">
                <a:solidFill>
                  <a:srgbClr val="333333"/>
                </a:solidFill>
              </a:rPr>
              <a:t>Switch SVIs</a:t>
            </a:r>
            <a:r>
              <a:rPr lang="en-AU" dirty="0">
                <a:solidFill>
                  <a:srgbClr val="333333"/>
                </a:solidFill>
              </a:rPr>
              <a:t> – Should have predictable, statically assigned addresses.</a:t>
            </a:r>
          </a:p>
          <a:p>
            <a:pPr marL="285750" indent="-285750">
              <a:buFont typeface="Arial" panose="020B0604020202020204" pitchFamily="34" charset="0"/>
              <a:buChar char="•"/>
            </a:pPr>
            <a:r>
              <a:rPr lang="en-AU" b="1" dirty="0">
                <a:solidFill>
                  <a:srgbClr val="333333"/>
                </a:solidFill>
              </a:rPr>
              <a:t>Routers -</a:t>
            </a:r>
            <a:r>
              <a:rPr lang="en-AU" dirty="0">
                <a:solidFill>
                  <a:srgbClr val="333333"/>
                </a:solidFill>
              </a:rPr>
              <a:t> have an IP address assigned to each router interface which serves as the gateway for the hosts in that network. Typically, the router interface uses either the lowest or highest address in the network.</a:t>
            </a:r>
          </a:p>
        </p:txBody>
      </p:sp>
      <p:pic>
        <p:nvPicPr>
          <p:cNvPr id="4" name="Picture 3"/>
          <p:cNvPicPr>
            <a:picLocks noChangeAspect="1"/>
          </p:cNvPicPr>
          <p:nvPr/>
        </p:nvPicPr>
        <p:blipFill>
          <a:blip r:embed="rId3"/>
          <a:stretch>
            <a:fillRect/>
          </a:stretch>
        </p:blipFill>
        <p:spPr>
          <a:xfrm>
            <a:off x="2189111" y="4254521"/>
            <a:ext cx="4984359" cy="2059652"/>
          </a:xfrm>
          <a:prstGeom prst="rect">
            <a:avLst/>
          </a:prstGeom>
        </p:spPr>
      </p:pic>
      <p:sp>
        <p:nvSpPr>
          <p:cNvPr id="5" name="Rectangle 4"/>
          <p:cNvSpPr/>
          <p:nvPr/>
        </p:nvSpPr>
        <p:spPr>
          <a:xfrm>
            <a:off x="854738" y="4992425"/>
            <a:ext cx="1467068" cy="369332"/>
          </a:xfrm>
          <a:prstGeom prst="rect">
            <a:avLst/>
          </a:prstGeom>
        </p:spPr>
        <p:txBody>
          <a:bodyPr wrap="none">
            <a:spAutoFit/>
          </a:bodyPr>
          <a:lstStyle/>
          <a:p>
            <a:r>
              <a:rPr lang="en-AU" dirty="0">
                <a:solidFill>
                  <a:srgbClr val="333333"/>
                </a:solidFill>
                <a:latin typeface="CiscoSansTTLight"/>
              </a:rPr>
              <a:t>An example:</a:t>
            </a:r>
          </a:p>
        </p:txBody>
      </p:sp>
    </p:spTree>
    <p:extLst>
      <p:ext uri="{BB962C8B-B14F-4D97-AF65-F5344CB8AC3E}">
        <p14:creationId xmlns:p14="http://schemas.microsoft.com/office/powerpoint/2010/main" val="5019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47493" y="148272"/>
            <a:ext cx="5416186" cy="983947"/>
          </a:xfrm>
        </p:spPr>
        <p:txBody>
          <a:bodyPr/>
          <a:lstStyle/>
          <a:p>
            <a:pPr algn="ctr"/>
            <a:r>
              <a:rPr lang="en-US" sz="3200" dirty="0"/>
              <a:t>What is subnetting?</a:t>
            </a:r>
          </a:p>
        </p:txBody>
      </p:sp>
      <p:sp>
        <p:nvSpPr>
          <p:cNvPr id="4" name="Text Placeholder 11"/>
          <p:cNvSpPr txBox="1">
            <a:spLocks/>
          </p:cNvSpPr>
          <p:nvPr/>
        </p:nvSpPr>
        <p:spPr>
          <a:xfrm>
            <a:off x="1120140" y="1474470"/>
            <a:ext cx="7098029" cy="2511044"/>
          </a:xfrm>
          <a:prstGeom prst="rect">
            <a:avLst/>
          </a:prstGeom>
        </p:spPr>
        <p:txBody>
          <a:bodyPr vert="horz" lIns="91440" tIns="45720" rIns="91440" bIns="45720" rtlCol="0" anchor="ctr" anchorCtr="0">
            <a:normAutofit/>
          </a:bodyPr>
          <a:lstStyle>
            <a:lvl1pPr marL="0" indent="0" algn="l" defTabSz="914400" rtl="0" eaLnBrk="1" latinLnBrk="0" hangingPunct="1">
              <a:lnSpc>
                <a:spcPct val="95000"/>
              </a:lnSpc>
              <a:spcBef>
                <a:spcPts val="1440"/>
              </a:spcBef>
              <a:buClr>
                <a:srgbClr val="493B93"/>
              </a:buClr>
              <a:buSzPct val="90000"/>
              <a:buFontTx/>
              <a:buNone/>
              <a:tabLst/>
              <a:defRPr lang="en-US" sz="2000" kern="1200" dirty="0">
                <a:solidFill>
                  <a:srgbClr val="493B9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2000" kern="120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sz="2800">
              <a:solidFill>
                <a:srgbClr val="000000"/>
              </a:solidFill>
            </a:endParaRPr>
          </a:p>
        </p:txBody>
      </p:sp>
      <p:sp>
        <p:nvSpPr>
          <p:cNvPr id="7" name="Rectangle 6">
            <a:extLst>
              <a:ext uri="{FF2B5EF4-FFF2-40B4-BE49-F238E27FC236}">
                <a16:creationId xmlns:a16="http://schemas.microsoft.com/office/drawing/2014/main" id="{6BD1A902-1BFB-40DC-AFEE-B583B3AD08CF}"/>
              </a:ext>
            </a:extLst>
          </p:cNvPr>
          <p:cNvSpPr txBox="1">
            <a:spLocks noChangeArrowheads="1"/>
          </p:cNvSpPr>
          <p:nvPr/>
        </p:nvSpPr>
        <p:spPr>
          <a:xfrm>
            <a:off x="126983" y="1132219"/>
            <a:ext cx="8641272" cy="84494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spcBef>
                <a:spcPts val="600"/>
              </a:spcBef>
            </a:pPr>
            <a:r>
              <a:rPr lang="en-US" sz="2400" kern="0" dirty="0" err="1">
                <a:solidFill>
                  <a:schemeClr val="bg2"/>
                </a:solidFill>
              </a:rPr>
              <a:t>Subnetting</a:t>
            </a:r>
            <a:r>
              <a:rPr lang="en-US" sz="2400" kern="0" dirty="0">
                <a:solidFill>
                  <a:schemeClr val="bg2"/>
                </a:solidFill>
              </a:rPr>
              <a:t> is the process of segmenting a network (a range of IP addresses) into multiple smaller networks or IP address ranges</a:t>
            </a:r>
          </a:p>
          <a:p>
            <a:pPr>
              <a:spcBef>
                <a:spcPts val="600"/>
              </a:spcBef>
            </a:pPr>
            <a:r>
              <a:rPr lang="en-US" sz="2400" kern="0" dirty="0">
                <a:solidFill>
                  <a:schemeClr val="bg2"/>
                </a:solidFill>
              </a:rPr>
              <a:t>When talking about </a:t>
            </a:r>
            <a:r>
              <a:rPr lang="en-US" sz="2400" kern="0" dirty="0" err="1">
                <a:solidFill>
                  <a:schemeClr val="bg2"/>
                </a:solidFill>
              </a:rPr>
              <a:t>subnetting</a:t>
            </a:r>
            <a:r>
              <a:rPr lang="en-US" sz="2400" kern="0" dirty="0">
                <a:solidFill>
                  <a:schemeClr val="bg2"/>
                </a:solidFill>
              </a:rPr>
              <a:t> a network, </a:t>
            </a:r>
          </a:p>
          <a:p>
            <a:pPr marL="749300" lvl="1" indent="-342900">
              <a:spcBef>
                <a:spcPts val="600"/>
              </a:spcBef>
              <a:buFont typeface="Arial" panose="020B0604020202020204" pitchFamily="34" charset="0"/>
              <a:buChar char="─"/>
            </a:pPr>
            <a:r>
              <a:rPr lang="en-US" sz="2000" kern="0" dirty="0">
                <a:solidFill>
                  <a:schemeClr val="bg2"/>
                </a:solidFill>
              </a:rPr>
              <a:t>the original network or range of IP addresses to be </a:t>
            </a:r>
            <a:r>
              <a:rPr lang="en-US" sz="2000" kern="0" dirty="0" err="1">
                <a:solidFill>
                  <a:schemeClr val="bg2"/>
                </a:solidFill>
              </a:rPr>
              <a:t>subnetted</a:t>
            </a:r>
            <a:r>
              <a:rPr lang="en-US" sz="2000" kern="0" dirty="0">
                <a:solidFill>
                  <a:schemeClr val="bg2"/>
                </a:solidFill>
              </a:rPr>
              <a:t> is often called </a:t>
            </a:r>
            <a:r>
              <a:rPr lang="en-US" sz="2000" b="1" kern="0" dirty="0">
                <a:solidFill>
                  <a:schemeClr val="bg2"/>
                </a:solidFill>
              </a:rPr>
              <a:t>base</a:t>
            </a:r>
            <a:r>
              <a:rPr lang="en-US" sz="2000" kern="0" dirty="0">
                <a:solidFill>
                  <a:schemeClr val="bg2"/>
                </a:solidFill>
              </a:rPr>
              <a:t> </a:t>
            </a:r>
            <a:r>
              <a:rPr lang="en-US" sz="2000" b="1" kern="0" dirty="0">
                <a:solidFill>
                  <a:schemeClr val="bg2"/>
                </a:solidFill>
              </a:rPr>
              <a:t>network</a:t>
            </a:r>
          </a:p>
          <a:p>
            <a:pPr marL="749300" lvl="1" indent="-342900">
              <a:spcBef>
                <a:spcPts val="600"/>
              </a:spcBef>
              <a:buFont typeface="Arial" panose="020B0604020202020204" pitchFamily="34" charset="0"/>
              <a:buChar char="─"/>
            </a:pPr>
            <a:r>
              <a:rPr lang="en-US" sz="2000" kern="0" dirty="0">
                <a:solidFill>
                  <a:schemeClr val="bg2"/>
                </a:solidFill>
              </a:rPr>
              <a:t>The smaller networks or IP address ranges obtained are called subnetworks or </a:t>
            </a:r>
            <a:r>
              <a:rPr lang="en-US" sz="2000" b="1" kern="0" dirty="0">
                <a:solidFill>
                  <a:schemeClr val="bg2"/>
                </a:solidFill>
              </a:rPr>
              <a:t>subnets</a:t>
            </a:r>
            <a:r>
              <a:rPr lang="en-US" sz="2000" kern="0" dirty="0">
                <a:solidFill>
                  <a:schemeClr val="bg2"/>
                </a:solidFill>
              </a:rPr>
              <a:t> </a:t>
            </a:r>
            <a:endParaRPr lang="en-US" sz="2000" b="1" kern="0" dirty="0">
              <a:solidFill>
                <a:schemeClr val="bg2"/>
              </a:solidFill>
            </a:endParaRPr>
          </a:p>
          <a:p>
            <a:pPr>
              <a:spcBef>
                <a:spcPts val="600"/>
              </a:spcBef>
            </a:pPr>
            <a:r>
              <a:rPr lang="en-US" sz="2400" kern="0" dirty="0">
                <a:solidFill>
                  <a:schemeClr val="bg2"/>
                </a:solidFill>
              </a:rPr>
              <a:t>Requirements of </a:t>
            </a:r>
            <a:r>
              <a:rPr lang="en-US" sz="2400" kern="0" dirty="0" err="1">
                <a:solidFill>
                  <a:schemeClr val="bg2"/>
                </a:solidFill>
              </a:rPr>
              <a:t>subnetting</a:t>
            </a:r>
            <a:r>
              <a:rPr lang="en-US" sz="2400" kern="0" dirty="0">
                <a:solidFill>
                  <a:schemeClr val="bg2"/>
                </a:solidFill>
              </a:rPr>
              <a:t>:</a:t>
            </a:r>
          </a:p>
          <a:p>
            <a:pPr marL="749300" lvl="1" indent="-342900">
              <a:spcBef>
                <a:spcPts val="600"/>
              </a:spcBef>
              <a:buFont typeface="Arial" panose="020B0604020202020204" pitchFamily="34" charset="0"/>
              <a:buChar char="̶"/>
            </a:pPr>
            <a:r>
              <a:rPr lang="en-US" sz="2000" kern="0" dirty="0">
                <a:solidFill>
                  <a:schemeClr val="bg2"/>
                </a:solidFill>
              </a:rPr>
              <a:t>Addresses in different subnets must have different network bits (or equivalently different network addresses)</a:t>
            </a:r>
          </a:p>
          <a:p>
            <a:pPr marL="749300" lvl="1" indent="-342900">
              <a:spcBef>
                <a:spcPts val="600"/>
              </a:spcBef>
              <a:buFont typeface="Arial" panose="020B0604020202020204" pitchFamily="34" charset="0"/>
              <a:buChar char="̶"/>
            </a:pPr>
            <a:r>
              <a:rPr lang="en-US" sz="2000" kern="0" dirty="0">
                <a:solidFill>
                  <a:schemeClr val="bg2"/>
                </a:solidFill>
              </a:rPr>
              <a:t>Addresses in same subnet must have same network bits (or equivalently same network addresses) and different host bits </a:t>
            </a:r>
          </a:p>
          <a:p>
            <a:pPr marL="749300" lvl="1" indent="-342900">
              <a:spcBef>
                <a:spcPts val="600"/>
              </a:spcBef>
              <a:buFont typeface="Arial" panose="020B0604020202020204" pitchFamily="34" charset="0"/>
              <a:buChar char="̶"/>
            </a:pPr>
            <a:r>
              <a:rPr lang="en-US" sz="2000" kern="0" dirty="0">
                <a:solidFill>
                  <a:schemeClr val="bg2"/>
                </a:solidFill>
              </a:rPr>
              <a:t>The obtained subnets or address ranges must not overlap</a:t>
            </a:r>
          </a:p>
          <a:p>
            <a:pPr marL="749300" lvl="1" indent="-342900">
              <a:spcBef>
                <a:spcPts val="600"/>
              </a:spcBef>
              <a:buFont typeface="Courier New" panose="02070309020205020404" pitchFamily="49" charset="0"/>
              <a:buChar char="o"/>
            </a:pPr>
            <a:endParaRPr lang="en-US" sz="2000" kern="0" dirty="0">
              <a:solidFill>
                <a:schemeClr val="bg2"/>
              </a:solidFill>
            </a:endParaRPr>
          </a:p>
          <a:p>
            <a:pPr marL="749300" lvl="1" indent="-342900">
              <a:spcBef>
                <a:spcPts val="600"/>
              </a:spcBef>
              <a:buFont typeface="Courier New" panose="02070309020205020404" pitchFamily="49" charset="0"/>
              <a:buChar char="o"/>
            </a:pPr>
            <a:endParaRPr lang="en-US" sz="2000" kern="0" dirty="0">
              <a:solidFill>
                <a:schemeClr val="bg2"/>
              </a:solidFill>
            </a:endParaRPr>
          </a:p>
          <a:p>
            <a:pPr eaLnBrk="1" hangingPunct="1">
              <a:lnSpc>
                <a:spcPct val="75000"/>
              </a:lnSpc>
            </a:pPr>
            <a:endParaRPr lang="en-US" altLang="ja-JP" sz="2000" kern="0" dirty="0">
              <a:ea typeface="ＭＳ Ｐゴシック" pitchFamily="34" charset="-128"/>
            </a:endParaRPr>
          </a:p>
        </p:txBody>
      </p:sp>
    </p:spTree>
    <p:extLst>
      <p:ext uri="{BB962C8B-B14F-4D97-AF65-F5344CB8AC3E}">
        <p14:creationId xmlns:p14="http://schemas.microsoft.com/office/powerpoint/2010/main" val="169753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08460" y="148272"/>
            <a:ext cx="8735540" cy="983947"/>
          </a:xfrm>
        </p:spPr>
        <p:txBody>
          <a:bodyPr/>
          <a:lstStyle/>
          <a:p>
            <a:r>
              <a:rPr lang="en-US" sz="3200" dirty="0"/>
              <a:t>What is subnetting? </a:t>
            </a:r>
            <a:endParaRPr lang="en-US" sz="2000" b="1" dirty="0">
              <a:solidFill>
                <a:srgbClr val="FF0000"/>
              </a:solidFill>
              <a:highlight>
                <a:srgbClr val="FFFF00"/>
              </a:highlight>
            </a:endParaRPr>
          </a:p>
        </p:txBody>
      </p:sp>
      <p:sp>
        <p:nvSpPr>
          <p:cNvPr id="4" name="Text Placeholder 11"/>
          <p:cNvSpPr txBox="1">
            <a:spLocks/>
          </p:cNvSpPr>
          <p:nvPr/>
        </p:nvSpPr>
        <p:spPr>
          <a:xfrm>
            <a:off x="1120140" y="1474470"/>
            <a:ext cx="7098029" cy="2511044"/>
          </a:xfrm>
          <a:prstGeom prst="rect">
            <a:avLst/>
          </a:prstGeom>
        </p:spPr>
        <p:txBody>
          <a:bodyPr vert="horz" lIns="91440" tIns="45720" rIns="91440" bIns="45720" rtlCol="0" anchor="ctr" anchorCtr="0">
            <a:normAutofit/>
          </a:bodyPr>
          <a:lstStyle>
            <a:lvl1pPr marL="0" indent="0" algn="l" defTabSz="914400" rtl="0" eaLnBrk="1" latinLnBrk="0" hangingPunct="1">
              <a:lnSpc>
                <a:spcPct val="95000"/>
              </a:lnSpc>
              <a:spcBef>
                <a:spcPts val="1440"/>
              </a:spcBef>
              <a:buClr>
                <a:srgbClr val="493B93"/>
              </a:buClr>
              <a:buSzPct val="90000"/>
              <a:buFontTx/>
              <a:buNone/>
              <a:tabLst/>
              <a:defRPr lang="en-US" sz="2000" kern="1200" dirty="0">
                <a:solidFill>
                  <a:srgbClr val="493B9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2000" kern="120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sz="2800">
              <a:solidFill>
                <a:srgbClr val="000000"/>
              </a:solidFill>
            </a:endParaRPr>
          </a:p>
        </p:txBody>
      </p:sp>
      <p:sp>
        <p:nvSpPr>
          <p:cNvPr id="5" name="Rectangle 6">
            <a:extLst>
              <a:ext uri="{FF2B5EF4-FFF2-40B4-BE49-F238E27FC236}">
                <a16:creationId xmlns:a16="http://schemas.microsoft.com/office/drawing/2014/main" id="{1933AC33-959D-4061-A157-EA3E7FD2FE06}"/>
              </a:ext>
            </a:extLst>
          </p:cNvPr>
          <p:cNvSpPr txBox="1">
            <a:spLocks noChangeArrowheads="1"/>
          </p:cNvSpPr>
          <p:nvPr/>
        </p:nvSpPr>
        <p:spPr>
          <a:xfrm>
            <a:off x="94268" y="1073137"/>
            <a:ext cx="8641272" cy="4604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a:lnSpc>
                <a:spcPts val="2000"/>
              </a:lnSpc>
            </a:pPr>
            <a:r>
              <a:rPr lang="en-US" sz="2400" b="1" kern="0" dirty="0">
                <a:solidFill>
                  <a:schemeClr val="bg2"/>
                </a:solidFill>
              </a:rPr>
              <a:t>Example</a:t>
            </a:r>
            <a:r>
              <a:rPr lang="en-US" sz="2400" kern="0" dirty="0">
                <a:solidFill>
                  <a:schemeClr val="bg2"/>
                </a:solidFill>
              </a:rPr>
              <a:t> - Given base network:192.168.1.0/24</a:t>
            </a:r>
          </a:p>
          <a:p>
            <a:pPr marL="400050" lvl="1" indent="0">
              <a:lnSpc>
                <a:spcPts val="2000"/>
              </a:lnSpc>
              <a:buNone/>
            </a:pPr>
            <a:r>
              <a:rPr lang="en-US" sz="2000" kern="0" dirty="0">
                <a:solidFill>
                  <a:schemeClr val="bg2"/>
                </a:solidFill>
              </a:rPr>
              <a:t>If we halve the base network, we can get two /25 subnets which satisfies the requirements stated on the previous slide.</a:t>
            </a:r>
          </a:p>
        </p:txBody>
      </p:sp>
      <p:sp>
        <p:nvSpPr>
          <p:cNvPr id="40" name="Rectangle 39">
            <a:extLst>
              <a:ext uri="{FF2B5EF4-FFF2-40B4-BE49-F238E27FC236}">
                <a16:creationId xmlns:a16="http://schemas.microsoft.com/office/drawing/2014/main" id="{705AAEF5-8452-4E1D-8BB9-C24DC92C8874}"/>
              </a:ext>
            </a:extLst>
          </p:cNvPr>
          <p:cNvSpPr/>
          <p:nvPr/>
        </p:nvSpPr>
        <p:spPr>
          <a:xfrm>
            <a:off x="3640136" y="2219225"/>
            <a:ext cx="1289934" cy="1840325"/>
          </a:xfrm>
          <a:prstGeom prst="rect">
            <a:avLst/>
          </a:prstGeom>
          <a:solidFill>
            <a:srgbClr val="6D6FC7">
              <a:lumMod val="20000"/>
              <a:lumOff val="80000"/>
              <a:alpha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rgbClr val="2C2C2C"/>
              </a:solidFill>
              <a:effectLst/>
              <a:uLnTx/>
              <a:uFillTx/>
              <a:latin typeface="Arial"/>
              <a:ea typeface="+mn-ea"/>
              <a:cs typeface="Arial"/>
            </a:endParaRPr>
          </a:p>
        </p:txBody>
      </p:sp>
      <p:sp>
        <p:nvSpPr>
          <p:cNvPr id="41" name="Text Box 11">
            <a:extLst>
              <a:ext uri="{FF2B5EF4-FFF2-40B4-BE49-F238E27FC236}">
                <a16:creationId xmlns:a16="http://schemas.microsoft.com/office/drawing/2014/main" id="{809B0336-CE63-4EBD-81BD-289154D92D8C}"/>
              </a:ext>
            </a:extLst>
          </p:cNvPr>
          <p:cNvSpPr txBox="1">
            <a:spLocks noChangeArrowheads="1"/>
          </p:cNvSpPr>
          <p:nvPr/>
        </p:nvSpPr>
        <p:spPr bwMode="auto">
          <a:xfrm>
            <a:off x="1292123" y="3728286"/>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B2BF5"/>
                </a:solidFill>
                <a:cs typeface="Arial"/>
              </a:rPr>
              <a:t>192. 168. 1. 127</a:t>
            </a:r>
          </a:p>
        </p:txBody>
      </p:sp>
      <p:sp>
        <p:nvSpPr>
          <p:cNvPr id="42" name="Text Box 11">
            <a:extLst>
              <a:ext uri="{FF2B5EF4-FFF2-40B4-BE49-F238E27FC236}">
                <a16:creationId xmlns:a16="http://schemas.microsoft.com/office/drawing/2014/main" id="{4259AC3F-4F3A-4FCC-895B-F842E6FA4405}"/>
              </a:ext>
            </a:extLst>
          </p:cNvPr>
          <p:cNvSpPr txBox="1">
            <a:spLocks noChangeArrowheads="1"/>
          </p:cNvSpPr>
          <p:nvPr/>
        </p:nvSpPr>
        <p:spPr bwMode="auto">
          <a:xfrm>
            <a:off x="1124029" y="4161496"/>
            <a:ext cx="199977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DADADA">
                    <a:lumMod val="40000"/>
                    <a:lumOff val="60000"/>
                  </a:srgbClr>
                </a:solidFill>
                <a:cs typeface="Arial"/>
              </a:rPr>
              <a:t>   </a:t>
            </a:r>
            <a:r>
              <a:rPr lang="en-AU" altLang="en-US" sz="1800" b="1" dirty="0">
                <a:solidFill>
                  <a:srgbClr val="2B2BF5"/>
                </a:solidFill>
                <a:cs typeface="Arial"/>
              </a:rPr>
              <a:t>192. 168. 1. 128</a:t>
            </a:r>
          </a:p>
          <a:p>
            <a:pPr eaLnBrk="1" hangingPunct="1">
              <a:spcBef>
                <a:spcPct val="50000"/>
              </a:spcBef>
            </a:pPr>
            <a:endParaRPr lang="en-AU" altLang="en-US" sz="1800" b="1" dirty="0">
              <a:solidFill>
                <a:srgbClr val="DADADA">
                  <a:lumMod val="40000"/>
                  <a:lumOff val="60000"/>
                </a:srgbClr>
              </a:solidFill>
              <a:cs typeface="Arial"/>
            </a:endParaRPr>
          </a:p>
        </p:txBody>
      </p:sp>
      <p:grpSp>
        <p:nvGrpSpPr>
          <p:cNvPr id="43" name="Group 42">
            <a:extLst>
              <a:ext uri="{FF2B5EF4-FFF2-40B4-BE49-F238E27FC236}">
                <a16:creationId xmlns:a16="http://schemas.microsoft.com/office/drawing/2014/main" id="{4D64AD02-BBF5-4448-84FE-7E1C4DD96F9E}"/>
              </a:ext>
            </a:extLst>
          </p:cNvPr>
          <p:cNvGrpSpPr/>
          <p:nvPr/>
        </p:nvGrpSpPr>
        <p:grpSpPr>
          <a:xfrm>
            <a:off x="1132250" y="2163027"/>
            <a:ext cx="2087509" cy="4062911"/>
            <a:chOff x="3305576" y="2370726"/>
            <a:chExt cx="2087509" cy="4062911"/>
          </a:xfrm>
        </p:grpSpPr>
        <p:sp>
          <p:nvSpPr>
            <p:cNvPr id="44" name="Line 8">
              <a:extLst>
                <a:ext uri="{FF2B5EF4-FFF2-40B4-BE49-F238E27FC236}">
                  <a16:creationId xmlns:a16="http://schemas.microsoft.com/office/drawing/2014/main" id="{774F525C-8130-40F9-A8B3-71FA87E7998E}"/>
                </a:ext>
              </a:extLst>
            </p:cNvPr>
            <p:cNvSpPr>
              <a:spLocks noChangeShapeType="1"/>
            </p:cNvSpPr>
            <p:nvPr/>
          </p:nvSpPr>
          <p:spPr bwMode="auto">
            <a:xfrm flipV="1">
              <a:off x="3317408" y="6251073"/>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grpSp>
          <p:nvGrpSpPr>
            <p:cNvPr id="45" name="Group 44">
              <a:extLst>
                <a:ext uri="{FF2B5EF4-FFF2-40B4-BE49-F238E27FC236}">
                  <a16:creationId xmlns:a16="http://schemas.microsoft.com/office/drawing/2014/main" id="{220BE7AF-33FB-4203-9F8A-F74DF6BD514A}"/>
                </a:ext>
              </a:extLst>
            </p:cNvPr>
            <p:cNvGrpSpPr/>
            <p:nvPr/>
          </p:nvGrpSpPr>
          <p:grpSpPr>
            <a:xfrm>
              <a:off x="3305576" y="2370726"/>
              <a:ext cx="2087509" cy="4062911"/>
              <a:chOff x="3305576" y="2370726"/>
              <a:chExt cx="2087509" cy="4062911"/>
            </a:xfrm>
          </p:grpSpPr>
          <p:sp>
            <p:nvSpPr>
              <p:cNvPr id="46" name="Text Box 17">
                <a:extLst>
                  <a:ext uri="{FF2B5EF4-FFF2-40B4-BE49-F238E27FC236}">
                    <a16:creationId xmlns:a16="http://schemas.microsoft.com/office/drawing/2014/main" id="{28EC5D9B-74C0-49EB-B64D-F0F85BA19167}"/>
                  </a:ext>
                </a:extLst>
              </p:cNvPr>
              <p:cNvSpPr txBox="1">
                <a:spLocks noChangeArrowheads="1"/>
              </p:cNvSpPr>
              <p:nvPr/>
            </p:nvSpPr>
            <p:spPr bwMode="auto">
              <a:xfrm>
                <a:off x="3470350" y="6064305"/>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451DED"/>
                    </a:solidFill>
                    <a:effectLst/>
                    <a:uLnTx/>
                    <a:uFillTx/>
                    <a:latin typeface="Times New Roman" panose="02020603050405020304" pitchFamily="18" charset="0"/>
                    <a:cs typeface="Arial"/>
                  </a:rPr>
                  <a:t>192. 168. 1. 255</a:t>
                </a:r>
              </a:p>
            </p:txBody>
          </p:sp>
          <p:sp>
            <p:nvSpPr>
              <p:cNvPr id="47" name="Line 9">
                <a:extLst>
                  <a:ext uri="{FF2B5EF4-FFF2-40B4-BE49-F238E27FC236}">
                    <a16:creationId xmlns:a16="http://schemas.microsoft.com/office/drawing/2014/main" id="{D1D39AE4-A50A-49F2-849D-4D778343D957}"/>
                  </a:ext>
                </a:extLst>
              </p:cNvPr>
              <p:cNvSpPr>
                <a:spLocks noChangeShapeType="1"/>
              </p:cNvSpPr>
              <p:nvPr/>
            </p:nvSpPr>
            <p:spPr bwMode="auto">
              <a:xfrm flipH="1">
                <a:off x="3415151" y="2569615"/>
                <a:ext cx="56" cy="3679356"/>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48" name="Line 8">
                <a:extLst>
                  <a:ext uri="{FF2B5EF4-FFF2-40B4-BE49-F238E27FC236}">
                    <a16:creationId xmlns:a16="http://schemas.microsoft.com/office/drawing/2014/main" id="{E20BD09E-2199-464F-BC35-A2479898404E}"/>
                  </a:ext>
                </a:extLst>
              </p:cNvPr>
              <p:cNvSpPr>
                <a:spLocks noChangeShapeType="1"/>
              </p:cNvSpPr>
              <p:nvPr/>
            </p:nvSpPr>
            <p:spPr bwMode="auto">
              <a:xfrm flipV="1">
                <a:off x="3305576" y="2563186"/>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49" name="Text Box 11">
                <a:extLst>
                  <a:ext uri="{FF2B5EF4-FFF2-40B4-BE49-F238E27FC236}">
                    <a16:creationId xmlns:a16="http://schemas.microsoft.com/office/drawing/2014/main" id="{8AB8A417-62A5-4EBF-8CC2-5DD93AA7BB17}"/>
                  </a:ext>
                </a:extLst>
              </p:cNvPr>
              <p:cNvSpPr txBox="1">
                <a:spLocks noChangeArrowheads="1"/>
              </p:cNvSpPr>
              <p:nvPr/>
            </p:nvSpPr>
            <p:spPr bwMode="auto">
              <a:xfrm>
                <a:off x="3520322" y="2370726"/>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192. 168. 1. 0</a:t>
                </a:r>
              </a:p>
            </p:txBody>
          </p:sp>
        </p:grpSp>
      </p:grpSp>
      <p:sp>
        <p:nvSpPr>
          <p:cNvPr id="50" name="Text Box 11">
            <a:extLst>
              <a:ext uri="{FF2B5EF4-FFF2-40B4-BE49-F238E27FC236}">
                <a16:creationId xmlns:a16="http://schemas.microsoft.com/office/drawing/2014/main" id="{A31205E7-C7B3-47EE-AFD1-7C1393844C61}"/>
              </a:ext>
            </a:extLst>
          </p:cNvPr>
          <p:cNvSpPr txBox="1">
            <a:spLocks noChangeArrowheads="1"/>
          </p:cNvSpPr>
          <p:nvPr/>
        </p:nvSpPr>
        <p:spPr bwMode="auto">
          <a:xfrm>
            <a:off x="1285192" y="2458418"/>
            <a:ext cx="2355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B2BF5"/>
                </a:solidFill>
                <a:cs typeface="Arial"/>
              </a:rPr>
              <a:t> 192. 168. 1. 1</a:t>
            </a:r>
          </a:p>
        </p:txBody>
      </p:sp>
      <p:sp>
        <p:nvSpPr>
          <p:cNvPr id="51" name="Text Box 17">
            <a:extLst>
              <a:ext uri="{FF2B5EF4-FFF2-40B4-BE49-F238E27FC236}">
                <a16:creationId xmlns:a16="http://schemas.microsoft.com/office/drawing/2014/main" id="{767CB0E5-766B-4B3E-9F6F-62FD458198AD}"/>
              </a:ext>
            </a:extLst>
          </p:cNvPr>
          <p:cNvSpPr txBox="1">
            <a:spLocks noChangeArrowheads="1"/>
          </p:cNvSpPr>
          <p:nvPr/>
        </p:nvSpPr>
        <p:spPr bwMode="auto">
          <a:xfrm>
            <a:off x="1301495" y="5546393"/>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B2BF5"/>
                </a:solidFill>
                <a:cs typeface="Arial"/>
              </a:rPr>
              <a:t>192. 168. 1. 254</a:t>
            </a:r>
          </a:p>
        </p:txBody>
      </p:sp>
      <p:sp>
        <p:nvSpPr>
          <p:cNvPr id="52" name="Text Box 11">
            <a:extLst>
              <a:ext uri="{FF2B5EF4-FFF2-40B4-BE49-F238E27FC236}">
                <a16:creationId xmlns:a16="http://schemas.microsoft.com/office/drawing/2014/main" id="{0B72A1D5-1BE8-4EFC-B675-0A796DF26A1A}"/>
              </a:ext>
            </a:extLst>
          </p:cNvPr>
          <p:cNvSpPr txBox="1">
            <a:spLocks noChangeArrowheads="1"/>
          </p:cNvSpPr>
          <p:nvPr/>
        </p:nvSpPr>
        <p:spPr bwMode="auto">
          <a:xfrm rot="5400000">
            <a:off x="1573911" y="2979136"/>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sp>
        <p:nvSpPr>
          <p:cNvPr id="53" name="Text Box 11">
            <a:extLst>
              <a:ext uri="{FF2B5EF4-FFF2-40B4-BE49-F238E27FC236}">
                <a16:creationId xmlns:a16="http://schemas.microsoft.com/office/drawing/2014/main" id="{216C6AB7-AA17-4A0D-847A-BF6A9B0D48E3}"/>
              </a:ext>
            </a:extLst>
          </p:cNvPr>
          <p:cNvSpPr txBox="1">
            <a:spLocks noChangeArrowheads="1"/>
          </p:cNvSpPr>
          <p:nvPr/>
        </p:nvSpPr>
        <p:spPr bwMode="auto">
          <a:xfrm rot="5400000">
            <a:off x="1588647" y="5128728"/>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cxnSp>
        <p:nvCxnSpPr>
          <p:cNvPr id="54" name="Straight Connector 53">
            <a:extLst>
              <a:ext uri="{FF2B5EF4-FFF2-40B4-BE49-F238E27FC236}">
                <a16:creationId xmlns:a16="http://schemas.microsoft.com/office/drawing/2014/main" id="{B8B1C8F8-4A8F-4ACD-8086-28508176C30A}"/>
              </a:ext>
            </a:extLst>
          </p:cNvPr>
          <p:cNvCxnSpPr/>
          <p:nvPr/>
        </p:nvCxnSpPr>
        <p:spPr>
          <a:xfrm flipV="1">
            <a:off x="1124029" y="4101281"/>
            <a:ext cx="1773631" cy="6839"/>
          </a:xfrm>
          <a:prstGeom prst="line">
            <a:avLst/>
          </a:prstGeom>
          <a:noFill/>
          <a:ln w="19050" cap="flat" cmpd="sng" algn="ctr">
            <a:solidFill>
              <a:srgbClr val="FF0000"/>
            </a:solidFill>
            <a:prstDash val="solid"/>
          </a:ln>
          <a:effectLst/>
        </p:spPr>
      </p:cxnSp>
      <p:sp>
        <p:nvSpPr>
          <p:cNvPr id="55" name="Text Box 11">
            <a:extLst>
              <a:ext uri="{FF2B5EF4-FFF2-40B4-BE49-F238E27FC236}">
                <a16:creationId xmlns:a16="http://schemas.microsoft.com/office/drawing/2014/main" id="{8516DA99-A495-4B94-898A-B893CD3F333C}"/>
              </a:ext>
            </a:extLst>
          </p:cNvPr>
          <p:cNvSpPr txBox="1">
            <a:spLocks noChangeArrowheads="1"/>
          </p:cNvSpPr>
          <p:nvPr/>
        </p:nvSpPr>
        <p:spPr bwMode="auto">
          <a:xfrm>
            <a:off x="1120140" y="4470352"/>
            <a:ext cx="1999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DADADA">
                    <a:lumMod val="40000"/>
                    <a:lumOff val="60000"/>
                  </a:srgbClr>
                </a:solidFill>
                <a:cs typeface="Arial"/>
              </a:rPr>
              <a:t>   </a:t>
            </a:r>
            <a:r>
              <a:rPr lang="en-AU" altLang="en-US" sz="1800" b="1" dirty="0">
                <a:solidFill>
                  <a:srgbClr val="2B2BF5"/>
                </a:solidFill>
                <a:cs typeface="Arial"/>
              </a:rPr>
              <a:t>192. 168. 1. 129</a:t>
            </a:r>
          </a:p>
        </p:txBody>
      </p:sp>
      <p:sp>
        <p:nvSpPr>
          <p:cNvPr id="56" name="Text Box 11">
            <a:extLst>
              <a:ext uri="{FF2B5EF4-FFF2-40B4-BE49-F238E27FC236}">
                <a16:creationId xmlns:a16="http://schemas.microsoft.com/office/drawing/2014/main" id="{55DD5BC1-BEA2-4269-955B-48DF6DD83016}"/>
              </a:ext>
            </a:extLst>
          </p:cNvPr>
          <p:cNvSpPr txBox="1">
            <a:spLocks noChangeArrowheads="1"/>
          </p:cNvSpPr>
          <p:nvPr/>
        </p:nvSpPr>
        <p:spPr bwMode="auto">
          <a:xfrm>
            <a:off x="1283047" y="3495619"/>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B2BF5"/>
                </a:solidFill>
                <a:cs typeface="Arial"/>
              </a:rPr>
              <a:t>192. 168. 1. 126</a:t>
            </a:r>
          </a:p>
        </p:txBody>
      </p:sp>
      <p:sp>
        <p:nvSpPr>
          <p:cNvPr id="57" name="Text Box 11">
            <a:extLst>
              <a:ext uri="{FF2B5EF4-FFF2-40B4-BE49-F238E27FC236}">
                <a16:creationId xmlns:a16="http://schemas.microsoft.com/office/drawing/2014/main" id="{984D1711-4C4C-4A94-BE5B-54A2CA048EE8}"/>
              </a:ext>
            </a:extLst>
          </p:cNvPr>
          <p:cNvSpPr txBox="1">
            <a:spLocks noChangeArrowheads="1"/>
          </p:cNvSpPr>
          <p:nvPr/>
        </p:nvSpPr>
        <p:spPr bwMode="auto">
          <a:xfrm>
            <a:off x="3576188" y="2157824"/>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00B050"/>
                </a:solidFill>
                <a:cs typeface="Arial"/>
              </a:rPr>
              <a:t>192. 168. 1. 0</a:t>
            </a:r>
            <a:r>
              <a:rPr lang="en-AU" altLang="en-US" sz="1800" b="1" dirty="0">
                <a:solidFill>
                  <a:srgbClr val="2B2BF5"/>
                </a:solidFill>
                <a:cs typeface="Arial"/>
              </a:rPr>
              <a:t>0000000</a:t>
            </a:r>
          </a:p>
        </p:txBody>
      </p:sp>
      <p:sp>
        <p:nvSpPr>
          <p:cNvPr id="58" name="Text Box 11">
            <a:extLst>
              <a:ext uri="{FF2B5EF4-FFF2-40B4-BE49-F238E27FC236}">
                <a16:creationId xmlns:a16="http://schemas.microsoft.com/office/drawing/2014/main" id="{3F058BA0-85B4-4EDF-B4F0-E60168DCF921}"/>
              </a:ext>
            </a:extLst>
          </p:cNvPr>
          <p:cNvSpPr txBox="1">
            <a:spLocks noChangeArrowheads="1"/>
          </p:cNvSpPr>
          <p:nvPr/>
        </p:nvSpPr>
        <p:spPr bwMode="auto">
          <a:xfrm>
            <a:off x="3576187" y="2453215"/>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00B050"/>
                </a:solidFill>
                <a:cs typeface="Arial"/>
              </a:rPr>
              <a:t>192. 168. 1. 0</a:t>
            </a:r>
            <a:r>
              <a:rPr lang="en-AU" altLang="en-US" sz="1800" b="1" dirty="0">
                <a:solidFill>
                  <a:srgbClr val="2B2BF5"/>
                </a:solidFill>
                <a:cs typeface="Arial"/>
              </a:rPr>
              <a:t>0000001</a:t>
            </a:r>
          </a:p>
        </p:txBody>
      </p:sp>
      <p:sp>
        <p:nvSpPr>
          <p:cNvPr id="59" name="Text Box 11">
            <a:extLst>
              <a:ext uri="{FF2B5EF4-FFF2-40B4-BE49-F238E27FC236}">
                <a16:creationId xmlns:a16="http://schemas.microsoft.com/office/drawing/2014/main" id="{B133B3BC-1519-4C40-9B0A-8E569BFBB005}"/>
              </a:ext>
            </a:extLst>
          </p:cNvPr>
          <p:cNvSpPr txBox="1">
            <a:spLocks noChangeArrowheads="1"/>
          </p:cNvSpPr>
          <p:nvPr/>
        </p:nvSpPr>
        <p:spPr bwMode="auto">
          <a:xfrm>
            <a:off x="3595277" y="3499644"/>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00B050"/>
                </a:solidFill>
                <a:cs typeface="Arial"/>
              </a:rPr>
              <a:t>192. 168. 1. 0</a:t>
            </a:r>
            <a:r>
              <a:rPr lang="en-AU" altLang="en-US" sz="1800" b="1" dirty="0">
                <a:solidFill>
                  <a:srgbClr val="2B2BF5"/>
                </a:solidFill>
                <a:cs typeface="Arial"/>
              </a:rPr>
              <a:t>1111110</a:t>
            </a:r>
          </a:p>
        </p:txBody>
      </p:sp>
      <p:sp>
        <p:nvSpPr>
          <p:cNvPr id="60" name="Text Box 11">
            <a:extLst>
              <a:ext uri="{FF2B5EF4-FFF2-40B4-BE49-F238E27FC236}">
                <a16:creationId xmlns:a16="http://schemas.microsoft.com/office/drawing/2014/main" id="{62043CEF-32B6-4252-819F-65267B863842}"/>
              </a:ext>
            </a:extLst>
          </p:cNvPr>
          <p:cNvSpPr txBox="1">
            <a:spLocks noChangeArrowheads="1"/>
          </p:cNvSpPr>
          <p:nvPr/>
        </p:nvSpPr>
        <p:spPr bwMode="auto">
          <a:xfrm>
            <a:off x="3589749" y="3753069"/>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00B050"/>
                </a:solidFill>
                <a:cs typeface="Arial"/>
              </a:rPr>
              <a:t>192. 168. 1. 0</a:t>
            </a:r>
            <a:r>
              <a:rPr lang="en-AU" altLang="en-US" sz="1800" b="1" dirty="0">
                <a:solidFill>
                  <a:srgbClr val="2B2BF5"/>
                </a:solidFill>
                <a:cs typeface="Arial"/>
              </a:rPr>
              <a:t>1111111</a:t>
            </a:r>
          </a:p>
        </p:txBody>
      </p:sp>
      <p:cxnSp>
        <p:nvCxnSpPr>
          <p:cNvPr id="61" name="Straight Connector 60">
            <a:extLst>
              <a:ext uri="{FF2B5EF4-FFF2-40B4-BE49-F238E27FC236}">
                <a16:creationId xmlns:a16="http://schemas.microsoft.com/office/drawing/2014/main" id="{E77AE86C-493C-45D2-B977-81442ACC450E}"/>
              </a:ext>
            </a:extLst>
          </p:cNvPr>
          <p:cNvCxnSpPr/>
          <p:nvPr/>
        </p:nvCxnSpPr>
        <p:spPr>
          <a:xfrm>
            <a:off x="2897660" y="4103577"/>
            <a:ext cx="3363827" cy="3608"/>
          </a:xfrm>
          <a:prstGeom prst="line">
            <a:avLst/>
          </a:prstGeom>
          <a:noFill/>
          <a:ln w="19050" cap="flat" cmpd="sng" algn="ctr">
            <a:solidFill>
              <a:srgbClr val="FF0000"/>
            </a:solidFill>
            <a:prstDash val="solid"/>
          </a:ln>
          <a:effectLst/>
        </p:spPr>
      </p:cxnSp>
      <p:sp>
        <p:nvSpPr>
          <p:cNvPr id="62" name="Rectangle 61">
            <a:extLst>
              <a:ext uri="{FF2B5EF4-FFF2-40B4-BE49-F238E27FC236}">
                <a16:creationId xmlns:a16="http://schemas.microsoft.com/office/drawing/2014/main" id="{733BDCFD-B30D-4FF8-8C78-60D06A620124}"/>
              </a:ext>
            </a:extLst>
          </p:cNvPr>
          <p:cNvSpPr/>
          <p:nvPr/>
        </p:nvSpPr>
        <p:spPr>
          <a:xfrm>
            <a:off x="3640136" y="4190303"/>
            <a:ext cx="1289934" cy="1981303"/>
          </a:xfrm>
          <a:prstGeom prst="rect">
            <a:avLst/>
          </a:prstGeom>
          <a:solidFill>
            <a:srgbClr val="6264B4">
              <a:lumMod val="20000"/>
              <a:lumOff val="80000"/>
              <a:alpha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srgbClr val="2C2C2C"/>
              </a:solidFill>
              <a:effectLst/>
              <a:uLnTx/>
              <a:uFillTx/>
              <a:latin typeface="Arial"/>
              <a:ea typeface="+mn-ea"/>
              <a:cs typeface="Arial"/>
            </a:endParaRPr>
          </a:p>
        </p:txBody>
      </p:sp>
      <p:sp>
        <p:nvSpPr>
          <p:cNvPr id="63" name="Text Box 11">
            <a:extLst>
              <a:ext uri="{FF2B5EF4-FFF2-40B4-BE49-F238E27FC236}">
                <a16:creationId xmlns:a16="http://schemas.microsoft.com/office/drawing/2014/main" id="{816B53BC-2F6E-4DF3-812B-0457B7AEC8E6}"/>
              </a:ext>
            </a:extLst>
          </p:cNvPr>
          <p:cNvSpPr txBox="1">
            <a:spLocks noChangeArrowheads="1"/>
          </p:cNvSpPr>
          <p:nvPr/>
        </p:nvSpPr>
        <p:spPr bwMode="auto">
          <a:xfrm>
            <a:off x="3570023" y="4128902"/>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6264B4"/>
                </a:solidFill>
                <a:cs typeface="Arial"/>
              </a:rPr>
              <a:t>192. 168. 1. 1</a:t>
            </a:r>
            <a:r>
              <a:rPr lang="en-AU" altLang="en-US" sz="1800" b="1" dirty="0">
                <a:solidFill>
                  <a:srgbClr val="2B2BF5"/>
                </a:solidFill>
                <a:cs typeface="Arial"/>
              </a:rPr>
              <a:t>0000000</a:t>
            </a:r>
          </a:p>
        </p:txBody>
      </p:sp>
      <p:sp>
        <p:nvSpPr>
          <p:cNvPr id="64" name="Text Box 11">
            <a:extLst>
              <a:ext uri="{FF2B5EF4-FFF2-40B4-BE49-F238E27FC236}">
                <a16:creationId xmlns:a16="http://schemas.microsoft.com/office/drawing/2014/main" id="{6324F07F-38B7-4057-8F66-FB606B3DFCE6}"/>
              </a:ext>
            </a:extLst>
          </p:cNvPr>
          <p:cNvSpPr txBox="1">
            <a:spLocks noChangeArrowheads="1"/>
          </p:cNvSpPr>
          <p:nvPr/>
        </p:nvSpPr>
        <p:spPr bwMode="auto">
          <a:xfrm>
            <a:off x="3570021" y="4499971"/>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6264B4"/>
                </a:solidFill>
                <a:cs typeface="Arial"/>
              </a:rPr>
              <a:t>192. 168. 1. 1</a:t>
            </a:r>
            <a:r>
              <a:rPr lang="en-AU" altLang="en-US" sz="1800" b="1" dirty="0">
                <a:solidFill>
                  <a:srgbClr val="2B2BF5"/>
                </a:solidFill>
                <a:cs typeface="Arial"/>
              </a:rPr>
              <a:t>0000001</a:t>
            </a:r>
          </a:p>
        </p:txBody>
      </p:sp>
      <p:sp>
        <p:nvSpPr>
          <p:cNvPr id="65" name="Text Box 11">
            <a:extLst>
              <a:ext uri="{FF2B5EF4-FFF2-40B4-BE49-F238E27FC236}">
                <a16:creationId xmlns:a16="http://schemas.microsoft.com/office/drawing/2014/main" id="{9B96F352-628D-4339-B58A-8EB36900C312}"/>
              </a:ext>
            </a:extLst>
          </p:cNvPr>
          <p:cNvSpPr txBox="1">
            <a:spLocks noChangeArrowheads="1"/>
          </p:cNvSpPr>
          <p:nvPr/>
        </p:nvSpPr>
        <p:spPr bwMode="auto">
          <a:xfrm>
            <a:off x="3570021" y="5546393"/>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6264B4"/>
                </a:solidFill>
                <a:cs typeface="Arial"/>
              </a:rPr>
              <a:t>192. 168. 1. 1</a:t>
            </a:r>
            <a:r>
              <a:rPr lang="en-AU" altLang="en-US" sz="1800" b="1" dirty="0">
                <a:solidFill>
                  <a:srgbClr val="2B2BF5"/>
                </a:solidFill>
                <a:cs typeface="Arial"/>
              </a:rPr>
              <a:t>1111110</a:t>
            </a:r>
          </a:p>
        </p:txBody>
      </p:sp>
      <p:sp>
        <p:nvSpPr>
          <p:cNvPr id="66" name="Text Box 11">
            <a:extLst>
              <a:ext uri="{FF2B5EF4-FFF2-40B4-BE49-F238E27FC236}">
                <a16:creationId xmlns:a16="http://schemas.microsoft.com/office/drawing/2014/main" id="{1F950C79-BF8C-44D0-82F5-538CBEF18923}"/>
              </a:ext>
            </a:extLst>
          </p:cNvPr>
          <p:cNvSpPr txBox="1">
            <a:spLocks noChangeArrowheads="1"/>
          </p:cNvSpPr>
          <p:nvPr/>
        </p:nvSpPr>
        <p:spPr bwMode="auto">
          <a:xfrm>
            <a:off x="3570021" y="5869094"/>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6264B4"/>
                </a:solidFill>
                <a:cs typeface="Arial"/>
              </a:rPr>
              <a:t>192. 168. 1. 1</a:t>
            </a:r>
            <a:r>
              <a:rPr lang="en-AU" altLang="en-US" sz="1800" b="1" dirty="0">
                <a:solidFill>
                  <a:srgbClr val="2B2BF5"/>
                </a:solidFill>
                <a:cs typeface="Arial"/>
              </a:rPr>
              <a:t>1111111</a:t>
            </a:r>
          </a:p>
        </p:txBody>
      </p:sp>
      <p:sp>
        <p:nvSpPr>
          <p:cNvPr id="67" name="Text Box 11">
            <a:extLst>
              <a:ext uri="{FF2B5EF4-FFF2-40B4-BE49-F238E27FC236}">
                <a16:creationId xmlns:a16="http://schemas.microsoft.com/office/drawing/2014/main" id="{725E966E-E29C-422D-AEC0-D752DE2DD129}"/>
              </a:ext>
            </a:extLst>
          </p:cNvPr>
          <p:cNvSpPr txBox="1">
            <a:spLocks noChangeArrowheads="1"/>
          </p:cNvSpPr>
          <p:nvPr/>
        </p:nvSpPr>
        <p:spPr bwMode="auto">
          <a:xfrm>
            <a:off x="6083267" y="2985766"/>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00B050"/>
                </a:solidFill>
                <a:cs typeface="Arial"/>
              </a:rPr>
              <a:t>192. 168. 1. 0/25</a:t>
            </a:r>
            <a:endParaRPr lang="en-AU" altLang="en-US" sz="1800" b="1" dirty="0">
              <a:solidFill>
                <a:srgbClr val="2B2BF5"/>
              </a:solidFill>
              <a:cs typeface="Arial"/>
            </a:endParaRPr>
          </a:p>
        </p:txBody>
      </p:sp>
      <p:sp>
        <p:nvSpPr>
          <p:cNvPr id="68" name="Text Box 11">
            <a:extLst>
              <a:ext uri="{FF2B5EF4-FFF2-40B4-BE49-F238E27FC236}">
                <a16:creationId xmlns:a16="http://schemas.microsoft.com/office/drawing/2014/main" id="{AB20964B-1175-42BE-AEFA-47E49CA82D01}"/>
              </a:ext>
            </a:extLst>
          </p:cNvPr>
          <p:cNvSpPr txBox="1">
            <a:spLocks noChangeArrowheads="1"/>
          </p:cNvSpPr>
          <p:nvPr/>
        </p:nvSpPr>
        <p:spPr bwMode="auto">
          <a:xfrm>
            <a:off x="6071582" y="4972291"/>
            <a:ext cx="25015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6264B4"/>
                </a:solidFill>
                <a:cs typeface="Arial"/>
              </a:rPr>
              <a:t>192. 168. 1. 128/25</a:t>
            </a:r>
            <a:endParaRPr lang="en-AU" altLang="en-US" sz="1800" b="1" dirty="0">
              <a:solidFill>
                <a:srgbClr val="2B2BF5"/>
              </a:solidFill>
              <a:cs typeface="Arial"/>
            </a:endParaRPr>
          </a:p>
        </p:txBody>
      </p:sp>
      <p:sp>
        <p:nvSpPr>
          <p:cNvPr id="69" name="Right Brace 68">
            <a:extLst>
              <a:ext uri="{FF2B5EF4-FFF2-40B4-BE49-F238E27FC236}">
                <a16:creationId xmlns:a16="http://schemas.microsoft.com/office/drawing/2014/main" id="{CB0D3C99-3733-4B7B-88C3-94A9D5AA1375}"/>
              </a:ext>
            </a:extLst>
          </p:cNvPr>
          <p:cNvSpPr/>
          <p:nvPr/>
        </p:nvSpPr>
        <p:spPr>
          <a:xfrm>
            <a:off x="5741314" y="2289996"/>
            <a:ext cx="380779" cy="1687523"/>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2C2C2C"/>
              </a:solidFill>
              <a:effectLst/>
              <a:uLnTx/>
              <a:uFillTx/>
              <a:latin typeface="Arial"/>
              <a:ea typeface="+mn-ea"/>
              <a:cs typeface="Arial"/>
            </a:endParaRPr>
          </a:p>
        </p:txBody>
      </p:sp>
      <p:sp>
        <p:nvSpPr>
          <p:cNvPr id="70" name="Right Brace 69">
            <a:extLst>
              <a:ext uri="{FF2B5EF4-FFF2-40B4-BE49-F238E27FC236}">
                <a16:creationId xmlns:a16="http://schemas.microsoft.com/office/drawing/2014/main" id="{43F7F470-506A-4D64-B095-D59B33D960B4}"/>
              </a:ext>
            </a:extLst>
          </p:cNvPr>
          <p:cNvSpPr/>
          <p:nvPr/>
        </p:nvSpPr>
        <p:spPr>
          <a:xfrm>
            <a:off x="5760916" y="4292923"/>
            <a:ext cx="380779" cy="1748349"/>
          </a:xfrm>
          <a:prstGeom prst="rightBrace">
            <a:avLst/>
          </a:prstGeom>
          <a:noFill/>
          <a:ln w="9525" cap="flat" cmpd="sng" algn="ctr">
            <a:solidFill>
              <a:srgbClr val="6264B4">
                <a:lumMod val="60000"/>
                <a:lumOff val="4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2C2C2C"/>
              </a:solidFill>
              <a:effectLst/>
              <a:uLnTx/>
              <a:uFillTx/>
              <a:latin typeface="Arial"/>
              <a:ea typeface="+mn-ea"/>
              <a:cs typeface="Arial"/>
            </a:endParaRPr>
          </a:p>
        </p:txBody>
      </p:sp>
      <p:cxnSp>
        <p:nvCxnSpPr>
          <p:cNvPr id="71" name="Straight Arrow Connector 70">
            <a:extLst>
              <a:ext uri="{FF2B5EF4-FFF2-40B4-BE49-F238E27FC236}">
                <a16:creationId xmlns:a16="http://schemas.microsoft.com/office/drawing/2014/main" id="{442EB894-D233-4572-8A2B-44F116DE9EBF}"/>
              </a:ext>
            </a:extLst>
          </p:cNvPr>
          <p:cNvCxnSpPr/>
          <p:nvPr/>
        </p:nvCxnSpPr>
        <p:spPr>
          <a:xfrm>
            <a:off x="2897660" y="2355487"/>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2" name="Straight Arrow Connector 71">
            <a:extLst>
              <a:ext uri="{FF2B5EF4-FFF2-40B4-BE49-F238E27FC236}">
                <a16:creationId xmlns:a16="http://schemas.microsoft.com/office/drawing/2014/main" id="{02BDBF1A-2CE9-47FB-AF64-97059C8F1C9F}"/>
              </a:ext>
            </a:extLst>
          </p:cNvPr>
          <p:cNvCxnSpPr/>
          <p:nvPr/>
        </p:nvCxnSpPr>
        <p:spPr>
          <a:xfrm>
            <a:off x="2885461" y="2649401"/>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3" name="Straight Arrow Connector 72">
            <a:extLst>
              <a:ext uri="{FF2B5EF4-FFF2-40B4-BE49-F238E27FC236}">
                <a16:creationId xmlns:a16="http://schemas.microsoft.com/office/drawing/2014/main" id="{BECA04E8-51D1-4064-9160-626F85965E1B}"/>
              </a:ext>
            </a:extLst>
          </p:cNvPr>
          <p:cNvCxnSpPr/>
          <p:nvPr/>
        </p:nvCxnSpPr>
        <p:spPr>
          <a:xfrm>
            <a:off x="3008853" y="3680285"/>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4" name="Straight Arrow Connector 73">
            <a:extLst>
              <a:ext uri="{FF2B5EF4-FFF2-40B4-BE49-F238E27FC236}">
                <a16:creationId xmlns:a16="http://schemas.microsoft.com/office/drawing/2014/main" id="{C4AF5DD3-D301-45F6-8A81-1F4DDB146ECC}"/>
              </a:ext>
            </a:extLst>
          </p:cNvPr>
          <p:cNvCxnSpPr/>
          <p:nvPr/>
        </p:nvCxnSpPr>
        <p:spPr>
          <a:xfrm>
            <a:off x="3008853" y="3903204"/>
            <a:ext cx="586424" cy="0"/>
          </a:xfrm>
          <a:prstGeom prst="straightConnector1">
            <a:avLst/>
          </a:prstGeom>
          <a:noFill/>
          <a:ln w="9525" cap="flat" cmpd="sng" algn="ctr">
            <a:solidFill>
              <a:srgbClr val="006462">
                <a:shade val="95000"/>
                <a:satMod val="105000"/>
              </a:srgbClr>
            </a:solidFill>
            <a:prstDash val="solid"/>
            <a:tailEnd type="triangle"/>
          </a:ln>
          <a:effectLst/>
        </p:spPr>
      </p:cxnSp>
      <p:cxnSp>
        <p:nvCxnSpPr>
          <p:cNvPr id="75" name="Straight Arrow Connector 74">
            <a:extLst>
              <a:ext uri="{FF2B5EF4-FFF2-40B4-BE49-F238E27FC236}">
                <a16:creationId xmlns:a16="http://schemas.microsoft.com/office/drawing/2014/main" id="{A800FFAE-BB81-454C-B021-FF1EE6D875C9}"/>
              </a:ext>
            </a:extLst>
          </p:cNvPr>
          <p:cNvCxnSpPr/>
          <p:nvPr/>
        </p:nvCxnSpPr>
        <p:spPr>
          <a:xfrm>
            <a:off x="2983597" y="4313568"/>
            <a:ext cx="586424" cy="0"/>
          </a:xfrm>
          <a:prstGeom prst="straightConnector1">
            <a:avLst/>
          </a:prstGeom>
          <a:noFill/>
          <a:ln w="9525" cap="flat" cmpd="sng" algn="ctr">
            <a:solidFill>
              <a:srgbClr val="6264B4">
                <a:lumMod val="60000"/>
                <a:lumOff val="40000"/>
              </a:srgbClr>
            </a:solidFill>
            <a:prstDash val="solid"/>
            <a:tailEnd type="triangle"/>
          </a:ln>
          <a:effectLst/>
        </p:spPr>
      </p:cxnSp>
      <p:cxnSp>
        <p:nvCxnSpPr>
          <p:cNvPr id="76" name="Straight Arrow Connector 75">
            <a:extLst>
              <a:ext uri="{FF2B5EF4-FFF2-40B4-BE49-F238E27FC236}">
                <a16:creationId xmlns:a16="http://schemas.microsoft.com/office/drawing/2014/main" id="{FEC7F452-2CDB-484E-8121-36D110A4CD5D}"/>
              </a:ext>
            </a:extLst>
          </p:cNvPr>
          <p:cNvCxnSpPr/>
          <p:nvPr/>
        </p:nvCxnSpPr>
        <p:spPr>
          <a:xfrm>
            <a:off x="2983597" y="4648366"/>
            <a:ext cx="586424" cy="0"/>
          </a:xfrm>
          <a:prstGeom prst="straightConnector1">
            <a:avLst/>
          </a:prstGeom>
          <a:noFill/>
          <a:ln w="9525" cap="flat" cmpd="sng" algn="ctr">
            <a:solidFill>
              <a:srgbClr val="6264B4">
                <a:lumMod val="60000"/>
                <a:lumOff val="40000"/>
              </a:srgbClr>
            </a:solidFill>
            <a:prstDash val="solid"/>
            <a:tailEnd type="triangle"/>
          </a:ln>
          <a:effectLst/>
        </p:spPr>
      </p:cxnSp>
      <p:cxnSp>
        <p:nvCxnSpPr>
          <p:cNvPr id="77" name="Straight Arrow Connector 76">
            <a:extLst>
              <a:ext uri="{FF2B5EF4-FFF2-40B4-BE49-F238E27FC236}">
                <a16:creationId xmlns:a16="http://schemas.microsoft.com/office/drawing/2014/main" id="{B8F59ECF-5B5D-49B4-A8DD-250BEA234211}"/>
              </a:ext>
            </a:extLst>
          </p:cNvPr>
          <p:cNvCxnSpPr/>
          <p:nvPr/>
        </p:nvCxnSpPr>
        <p:spPr>
          <a:xfrm>
            <a:off x="3008853" y="5722757"/>
            <a:ext cx="586424" cy="0"/>
          </a:xfrm>
          <a:prstGeom prst="straightConnector1">
            <a:avLst/>
          </a:prstGeom>
          <a:noFill/>
          <a:ln w="9525" cap="flat" cmpd="sng" algn="ctr">
            <a:solidFill>
              <a:srgbClr val="6264B4">
                <a:lumMod val="60000"/>
                <a:lumOff val="40000"/>
              </a:srgbClr>
            </a:solidFill>
            <a:prstDash val="solid"/>
            <a:tailEnd type="triangle"/>
          </a:ln>
          <a:effectLst/>
        </p:spPr>
      </p:cxnSp>
      <p:cxnSp>
        <p:nvCxnSpPr>
          <p:cNvPr id="78" name="Straight Arrow Connector 77">
            <a:extLst>
              <a:ext uri="{FF2B5EF4-FFF2-40B4-BE49-F238E27FC236}">
                <a16:creationId xmlns:a16="http://schemas.microsoft.com/office/drawing/2014/main" id="{FFD9FA08-D430-4CB4-8960-388C67EF915C}"/>
              </a:ext>
            </a:extLst>
          </p:cNvPr>
          <p:cNvCxnSpPr/>
          <p:nvPr/>
        </p:nvCxnSpPr>
        <p:spPr>
          <a:xfrm>
            <a:off x="2983597" y="6041063"/>
            <a:ext cx="586424" cy="0"/>
          </a:xfrm>
          <a:prstGeom prst="straightConnector1">
            <a:avLst/>
          </a:prstGeom>
          <a:noFill/>
          <a:ln w="9525" cap="flat" cmpd="sng" algn="ctr">
            <a:solidFill>
              <a:srgbClr val="6264B4">
                <a:lumMod val="60000"/>
                <a:lumOff val="40000"/>
              </a:srgbClr>
            </a:solidFill>
            <a:prstDash val="solid"/>
            <a:tailEnd type="triangle"/>
          </a:ln>
          <a:effectLst/>
        </p:spPr>
      </p:cxnSp>
      <p:sp>
        <p:nvSpPr>
          <p:cNvPr id="79" name="Text Box 11">
            <a:extLst>
              <a:ext uri="{FF2B5EF4-FFF2-40B4-BE49-F238E27FC236}">
                <a16:creationId xmlns:a16="http://schemas.microsoft.com/office/drawing/2014/main" id="{E2D6BDEC-D286-4800-86D0-327A878FCB49}"/>
              </a:ext>
            </a:extLst>
          </p:cNvPr>
          <p:cNvSpPr txBox="1">
            <a:spLocks noChangeArrowheads="1"/>
          </p:cNvSpPr>
          <p:nvPr/>
        </p:nvSpPr>
        <p:spPr bwMode="auto">
          <a:xfrm rot="5400000">
            <a:off x="4225377" y="3030705"/>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sp>
        <p:nvSpPr>
          <p:cNvPr id="80" name="Text Box 11">
            <a:extLst>
              <a:ext uri="{FF2B5EF4-FFF2-40B4-BE49-F238E27FC236}">
                <a16:creationId xmlns:a16="http://schemas.microsoft.com/office/drawing/2014/main" id="{BD078E61-A1AE-4B78-9C14-C450AD795F76}"/>
              </a:ext>
            </a:extLst>
          </p:cNvPr>
          <p:cNvSpPr txBox="1">
            <a:spLocks noChangeArrowheads="1"/>
          </p:cNvSpPr>
          <p:nvPr/>
        </p:nvSpPr>
        <p:spPr bwMode="auto">
          <a:xfrm rot="5400000">
            <a:off x="4267972" y="5133657"/>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AU" altLang="en-US" sz="1800" b="1" dirty="0">
                <a:solidFill>
                  <a:srgbClr val="2C2C2C"/>
                </a:solidFill>
                <a:cs typeface="Arial"/>
              </a:rPr>
              <a:t>…….</a:t>
            </a:r>
          </a:p>
        </p:txBody>
      </p:sp>
      <p:sp>
        <p:nvSpPr>
          <p:cNvPr id="81" name="Rectangle 80">
            <a:extLst>
              <a:ext uri="{FF2B5EF4-FFF2-40B4-BE49-F238E27FC236}">
                <a16:creationId xmlns:a16="http://schemas.microsoft.com/office/drawing/2014/main" id="{C158E32C-8C07-4EF7-B1E1-11B151FFD9CA}"/>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7967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up)">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left)">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left)">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wipe(left)">
                                      <p:cBhvr>
                                        <p:cTn id="61" dur="500"/>
                                        <p:tgtEl>
                                          <p:spTgt spid="7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left)">
                                      <p:cBhvr>
                                        <p:cTn id="73" dur="500"/>
                                        <p:tgtEl>
                                          <p:spTgt spid="73"/>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wipe(left)">
                                      <p:cBhvr>
                                        <p:cTn id="81" dur="500"/>
                                        <p:tgtEl>
                                          <p:spTgt spid="7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wipe(left)">
                                      <p:cBhvr>
                                        <p:cTn id="84" dur="5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left)">
                                      <p:cBhvr>
                                        <p:cTn id="93" dur="500"/>
                                        <p:tgtEl>
                                          <p:spTgt spid="7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63"/>
                                        </p:tgtEl>
                                        <p:attrNameLst>
                                          <p:attrName>style.visibility</p:attrName>
                                        </p:attrNameLst>
                                      </p:cBhvr>
                                      <p:to>
                                        <p:strVal val="visible"/>
                                      </p:to>
                                    </p:set>
                                    <p:animEffect transition="in" filter="wipe(left)">
                                      <p:cBhvr>
                                        <p:cTn id="96" dur="500"/>
                                        <p:tgtEl>
                                          <p:spTgt spid="6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wipe(left)">
                                      <p:cBhvr>
                                        <p:cTn id="101" dur="500"/>
                                        <p:tgtEl>
                                          <p:spTgt spid="76"/>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wipe(left)">
                                      <p:cBhvr>
                                        <p:cTn id="104" dur="500"/>
                                        <p:tgtEl>
                                          <p:spTgt spid="64"/>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8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wipe(left)">
                                      <p:cBhvr>
                                        <p:cTn id="113" dur="500"/>
                                        <p:tgtEl>
                                          <p:spTgt spid="77"/>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wipe(left)">
                                      <p:cBhvr>
                                        <p:cTn id="116" dur="500"/>
                                        <p:tgtEl>
                                          <p:spTgt spid="6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78"/>
                                        </p:tgtEl>
                                        <p:attrNameLst>
                                          <p:attrName>style.visibility</p:attrName>
                                        </p:attrNameLst>
                                      </p:cBhvr>
                                      <p:to>
                                        <p:strVal val="visible"/>
                                      </p:to>
                                    </p:set>
                                    <p:animEffect transition="in" filter="wipe(left)">
                                      <p:cBhvr>
                                        <p:cTn id="121" dur="500"/>
                                        <p:tgtEl>
                                          <p:spTgt spid="78"/>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wipe(left)">
                                      <p:cBhvr>
                                        <p:cTn id="124" dur="500"/>
                                        <p:tgtEl>
                                          <p:spTgt spid="6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wipe(up)">
                                      <p:cBhvr>
                                        <p:cTn id="129" dur="500"/>
                                        <p:tgtEl>
                                          <p:spTgt spid="40"/>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69"/>
                                        </p:tgtEl>
                                        <p:attrNameLst>
                                          <p:attrName>style.visibility</p:attrName>
                                        </p:attrNameLst>
                                      </p:cBhvr>
                                      <p:to>
                                        <p:strVal val="visible"/>
                                      </p:to>
                                    </p:set>
                                  </p:childTnLst>
                                </p:cTn>
                              </p:par>
                              <p:par>
                                <p:cTn id="134" presetID="22" presetClass="entr" presetSubtype="8" fill="hold" grpId="0" nodeType="withEffect">
                                  <p:stCondLst>
                                    <p:cond delay="0"/>
                                  </p:stCondLst>
                                  <p:childTnLst>
                                    <p:set>
                                      <p:cBhvr>
                                        <p:cTn id="135" dur="1" fill="hold">
                                          <p:stCondLst>
                                            <p:cond delay="0"/>
                                          </p:stCondLst>
                                        </p:cTn>
                                        <p:tgtEl>
                                          <p:spTgt spid="67"/>
                                        </p:tgtEl>
                                        <p:attrNameLst>
                                          <p:attrName>style.visibility</p:attrName>
                                        </p:attrNameLst>
                                      </p:cBhvr>
                                      <p:to>
                                        <p:strVal val="visible"/>
                                      </p:to>
                                    </p:set>
                                    <p:animEffect transition="in" filter="wipe(left)">
                                      <p:cBhvr>
                                        <p:cTn id="136" dur="500"/>
                                        <p:tgtEl>
                                          <p:spTgt spid="6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wipe(up)">
                                      <p:cBhvr>
                                        <p:cTn id="141" dur="500"/>
                                        <p:tgtEl>
                                          <p:spTgt spid="62"/>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70"/>
                                        </p:tgtEl>
                                        <p:attrNameLst>
                                          <p:attrName>style.visibility</p:attrName>
                                        </p:attrNameLst>
                                      </p:cBhvr>
                                      <p:to>
                                        <p:strVal val="visible"/>
                                      </p:to>
                                    </p:set>
                                  </p:childTnLst>
                                </p:cTn>
                              </p:par>
                              <p:par>
                                <p:cTn id="146" presetID="22" presetClass="entr" presetSubtype="8" fill="hold" grpId="0" nodeType="withEffect">
                                  <p:stCondLst>
                                    <p:cond delay="0"/>
                                  </p:stCondLst>
                                  <p:childTnLst>
                                    <p:set>
                                      <p:cBhvr>
                                        <p:cTn id="147" dur="1" fill="hold">
                                          <p:stCondLst>
                                            <p:cond delay="0"/>
                                          </p:stCondLst>
                                        </p:cTn>
                                        <p:tgtEl>
                                          <p:spTgt spid="68"/>
                                        </p:tgtEl>
                                        <p:attrNameLst>
                                          <p:attrName>style.visibility</p:attrName>
                                        </p:attrNameLst>
                                      </p:cBhvr>
                                      <p:to>
                                        <p:strVal val="visible"/>
                                      </p:to>
                                    </p:set>
                                    <p:animEffect transition="in" filter="wipe(left)">
                                      <p:cBhvr>
                                        <p:cTn id="1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50" grpId="0"/>
      <p:bldP spid="51" grpId="0"/>
      <p:bldP spid="52" grpId="0"/>
      <p:bldP spid="53" grpId="0"/>
      <p:bldP spid="55" grpId="0"/>
      <p:bldP spid="56" grpId="0"/>
      <p:bldP spid="57" grpId="0"/>
      <p:bldP spid="58" grpId="0"/>
      <p:bldP spid="59" grpId="0"/>
      <p:bldP spid="60" grpId="0"/>
      <p:bldP spid="62" grpId="0" animBg="1"/>
      <p:bldP spid="63" grpId="0"/>
      <p:bldP spid="64" grpId="0"/>
      <p:bldP spid="65" grpId="0"/>
      <p:bldP spid="66" grpId="0"/>
      <p:bldP spid="67" grpId="0"/>
      <p:bldP spid="68" grpId="0"/>
      <p:bldP spid="69" grpId="0" animBg="1"/>
      <p:bldP spid="70" grpId="0" animBg="1"/>
      <p:bldP spid="79"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47493" y="148272"/>
            <a:ext cx="5416186" cy="983947"/>
          </a:xfrm>
        </p:spPr>
        <p:txBody>
          <a:bodyPr/>
          <a:lstStyle/>
          <a:p>
            <a:pPr algn="ctr"/>
            <a:r>
              <a:rPr lang="en-US" sz="3200" dirty="0"/>
              <a:t>What is subnetting?</a:t>
            </a:r>
          </a:p>
        </p:txBody>
      </p:sp>
      <p:sp>
        <p:nvSpPr>
          <p:cNvPr id="81" name="Rectangle 6">
            <a:extLst>
              <a:ext uri="{FF2B5EF4-FFF2-40B4-BE49-F238E27FC236}">
                <a16:creationId xmlns:a16="http://schemas.microsoft.com/office/drawing/2014/main" id="{C16BA290-AA55-40D3-9AAA-520C6B61B99E}"/>
              </a:ext>
            </a:extLst>
          </p:cNvPr>
          <p:cNvSpPr txBox="1">
            <a:spLocks noChangeArrowheads="1"/>
          </p:cNvSpPr>
          <p:nvPr/>
        </p:nvSpPr>
        <p:spPr>
          <a:xfrm>
            <a:off x="483674" y="1543327"/>
            <a:ext cx="8204200" cy="404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a:lstStyle>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endParaRPr lang="en-US" sz="2000" b="1" kern="0" dirty="0"/>
          </a:p>
          <a:p>
            <a:pPr eaLnBrk="1" hangingPunct="1">
              <a:lnSpc>
                <a:spcPts val="2000"/>
              </a:lnSpc>
              <a:buFont typeface="Wingdings" pitchFamily="2" charset="2"/>
              <a:buNone/>
            </a:pPr>
            <a:r>
              <a:rPr lang="en-US" sz="2000" b="1" kern="0" dirty="0">
                <a:solidFill>
                  <a:schemeClr val="bg2"/>
                </a:solidFill>
              </a:rPr>
              <a:t>Communication across different subnets</a:t>
            </a:r>
          </a:p>
          <a:p>
            <a:pPr eaLnBrk="1" hangingPunct="1">
              <a:lnSpc>
                <a:spcPts val="2000"/>
              </a:lnSpc>
              <a:spcBef>
                <a:spcPts val="600"/>
              </a:spcBef>
            </a:pPr>
            <a:r>
              <a:rPr lang="en-US" sz="2000" kern="0" dirty="0">
                <a:solidFill>
                  <a:schemeClr val="bg2"/>
                </a:solidFill>
              </a:rPr>
              <a:t>Routers are needed for devices on different subnets to communicate</a:t>
            </a:r>
          </a:p>
          <a:p>
            <a:pPr eaLnBrk="1" hangingPunct="1">
              <a:lnSpc>
                <a:spcPts val="2000"/>
              </a:lnSpc>
              <a:spcBef>
                <a:spcPts val="600"/>
              </a:spcBef>
            </a:pPr>
            <a:r>
              <a:rPr lang="en-US" sz="2000" kern="0" dirty="0">
                <a:solidFill>
                  <a:schemeClr val="bg2"/>
                </a:solidFill>
              </a:rPr>
              <a:t>Each router interface must have an IPv4 host address within the subnet to which the router interface is connected</a:t>
            </a:r>
          </a:p>
          <a:p>
            <a:pPr eaLnBrk="1" hangingPunct="1">
              <a:lnSpc>
                <a:spcPts val="2000"/>
              </a:lnSpc>
              <a:spcBef>
                <a:spcPts val="600"/>
              </a:spcBef>
            </a:pPr>
            <a:r>
              <a:rPr lang="en-US" sz="2000" kern="0" dirty="0">
                <a:solidFill>
                  <a:schemeClr val="bg2"/>
                </a:solidFill>
              </a:rPr>
              <a:t>Devices on a subnet use the router interface attached to their LAN as their default gateway</a:t>
            </a:r>
          </a:p>
          <a:p>
            <a:pPr eaLnBrk="1" hangingPunct="1">
              <a:lnSpc>
                <a:spcPct val="75000"/>
              </a:lnSpc>
              <a:buFont typeface="Wingdings" pitchFamily="2" charset="2"/>
              <a:buNone/>
            </a:pPr>
            <a:endParaRPr lang="en-US" sz="2000" kern="0" dirty="0"/>
          </a:p>
          <a:p>
            <a:pPr eaLnBrk="1" hangingPunct="1">
              <a:lnSpc>
                <a:spcPct val="75000"/>
              </a:lnSpc>
            </a:pPr>
            <a:endParaRPr lang="en-US" sz="2000" kern="0" dirty="0"/>
          </a:p>
          <a:p>
            <a:pPr eaLnBrk="1" hangingPunct="1">
              <a:lnSpc>
                <a:spcPct val="75000"/>
              </a:lnSpc>
            </a:pPr>
            <a:endParaRPr lang="en-US" sz="2000" kern="0" dirty="0"/>
          </a:p>
          <a:p>
            <a:pPr eaLnBrk="1" hangingPunct="1">
              <a:lnSpc>
                <a:spcPct val="75000"/>
              </a:lnSpc>
            </a:pPr>
            <a:endParaRPr lang="en-US" sz="2000" kern="0" dirty="0"/>
          </a:p>
          <a:p>
            <a:pPr eaLnBrk="1" hangingPunct="1">
              <a:lnSpc>
                <a:spcPct val="75000"/>
              </a:lnSpc>
            </a:pPr>
            <a:endParaRPr lang="en-US" sz="2000" kern="0" dirty="0"/>
          </a:p>
          <a:p>
            <a:pPr eaLnBrk="1" hangingPunct="1">
              <a:lnSpc>
                <a:spcPct val="75000"/>
              </a:lnSpc>
            </a:pPr>
            <a:endParaRPr lang="en-US" altLang="ja-JP" sz="2000" kern="0" dirty="0">
              <a:ea typeface="ＭＳ Ｐゴシック" pitchFamily="34" charset="-128"/>
            </a:endParaRPr>
          </a:p>
        </p:txBody>
      </p:sp>
      <p:pic>
        <p:nvPicPr>
          <p:cNvPr id="82" name="Picture 81">
            <a:extLst>
              <a:ext uri="{FF2B5EF4-FFF2-40B4-BE49-F238E27FC236}">
                <a16:creationId xmlns:a16="http://schemas.microsoft.com/office/drawing/2014/main" id="{40B185ED-DF54-47B6-9C08-A6CE8CD6F2F3}"/>
              </a:ext>
            </a:extLst>
          </p:cNvPr>
          <p:cNvPicPr>
            <a:picLocks noChangeAspect="1"/>
          </p:cNvPicPr>
          <p:nvPr/>
        </p:nvPicPr>
        <p:blipFill>
          <a:blip r:embed="rId2"/>
          <a:stretch>
            <a:fillRect/>
          </a:stretch>
        </p:blipFill>
        <p:spPr>
          <a:xfrm>
            <a:off x="1835734" y="1228255"/>
            <a:ext cx="6265917" cy="1941101"/>
          </a:xfrm>
          <a:prstGeom prst="rect">
            <a:avLst/>
          </a:prstGeom>
        </p:spPr>
      </p:pic>
    </p:spTree>
    <p:extLst>
      <p:ext uri="{BB962C8B-B14F-4D97-AF65-F5344CB8AC3E}">
        <p14:creationId xmlns:p14="http://schemas.microsoft.com/office/powerpoint/2010/main" val="106978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5636" y="-20229"/>
            <a:ext cx="8724900" cy="838200"/>
          </a:xfrm>
        </p:spPr>
        <p:txBody>
          <a:bodyPr/>
          <a:lstStyle/>
          <a:p>
            <a:r>
              <a:rPr lang="en-US" sz="3200" dirty="0"/>
              <a:t>Why subnetting? – To Contain Broadcast Traffic</a:t>
            </a:r>
          </a:p>
        </p:txBody>
      </p:sp>
      <p:sp>
        <p:nvSpPr>
          <p:cNvPr id="2" name="Text Placeholder 1"/>
          <p:cNvSpPr>
            <a:spLocks noGrp="1"/>
          </p:cNvSpPr>
          <p:nvPr>
            <p:ph type="body" sz="quarter" idx="10"/>
          </p:nvPr>
        </p:nvSpPr>
        <p:spPr>
          <a:xfrm>
            <a:off x="283464" y="871690"/>
            <a:ext cx="8577072" cy="4965192"/>
          </a:xfrm>
        </p:spPr>
        <p:txBody>
          <a:bodyPr/>
          <a:lstStyle/>
          <a:p>
            <a:pPr marL="285750" indent="-285750">
              <a:spcBef>
                <a:spcPts val="600"/>
              </a:spcBef>
            </a:pPr>
            <a:r>
              <a:rPr lang="en-US" dirty="0">
                <a:solidFill>
                  <a:schemeClr val="bg2"/>
                </a:solidFill>
              </a:rPr>
              <a:t>Problems: </a:t>
            </a:r>
          </a:p>
          <a:p>
            <a:pPr marL="463550" lvl="1" indent="-285750">
              <a:spcBef>
                <a:spcPts val="600"/>
              </a:spcBef>
              <a:buFont typeface="Arial" panose="020B0604020202020204" pitchFamily="34" charset="0"/>
              <a:buChar char="─"/>
            </a:pPr>
            <a:r>
              <a:rPr lang="en-AU" dirty="0">
                <a:solidFill>
                  <a:schemeClr val="bg2"/>
                </a:solidFill>
              </a:rPr>
              <a:t>Devices use broadcast to locate other devices (e.g. broadcasting ARP requests to find other hosts’ MAC addresses) or getting services (e.g. broadcasting DHCP messages to locate a DHCP server) </a:t>
            </a:r>
            <a:endParaRPr lang="en-US" dirty="0">
              <a:solidFill>
                <a:schemeClr val="bg2"/>
              </a:solidFill>
            </a:endParaRPr>
          </a:p>
          <a:p>
            <a:pPr marL="463550" lvl="1" indent="-285750">
              <a:spcBef>
                <a:spcPts val="600"/>
              </a:spcBef>
              <a:buFont typeface="Arial" panose="020B0604020202020204" pitchFamily="34" charset="0"/>
              <a:buChar char="─"/>
            </a:pPr>
            <a:r>
              <a:rPr lang="en-US" dirty="0">
                <a:solidFill>
                  <a:schemeClr val="bg2"/>
                </a:solidFill>
              </a:rPr>
              <a:t>Broadcast</a:t>
            </a:r>
          </a:p>
          <a:p>
            <a:pPr marL="628650" lvl="2" indent="-285750">
              <a:spcBef>
                <a:spcPts val="600"/>
              </a:spcBef>
              <a:buFont typeface="Wingdings" panose="05000000000000000000" pitchFamily="2" charset="2"/>
              <a:buChar char="Ø"/>
            </a:pPr>
            <a:r>
              <a:rPr lang="en-US" dirty="0">
                <a:solidFill>
                  <a:schemeClr val="bg2"/>
                </a:solidFill>
              </a:rPr>
              <a:t>Slow network operations due to the significant amount of broadcast traffic</a:t>
            </a:r>
          </a:p>
          <a:p>
            <a:pPr marL="628650" lvl="2" indent="-285750">
              <a:spcBef>
                <a:spcPts val="600"/>
              </a:spcBef>
              <a:buFont typeface="Wingdings" panose="05000000000000000000" pitchFamily="2" charset="2"/>
              <a:buChar char="Ø"/>
            </a:pPr>
            <a:r>
              <a:rPr lang="en-US" dirty="0">
                <a:solidFill>
                  <a:schemeClr val="bg2"/>
                </a:solidFill>
              </a:rPr>
              <a:t>Slow device operations because a device must accept and process broadcast packets</a:t>
            </a:r>
          </a:p>
          <a:p>
            <a:pPr marL="285750" indent="-285750">
              <a:spcBef>
                <a:spcPts val="600"/>
              </a:spcBef>
            </a:pPr>
            <a:r>
              <a:rPr lang="en-US" sz="2000" dirty="0">
                <a:solidFill>
                  <a:schemeClr val="bg2"/>
                </a:solidFill>
              </a:rPr>
              <a:t>Solution:</a:t>
            </a:r>
            <a:endParaRPr lang="en-US" dirty="0">
              <a:solidFill>
                <a:schemeClr val="bg2"/>
              </a:solidFill>
            </a:endParaRPr>
          </a:p>
          <a:p>
            <a:pPr marL="463550" lvl="1" indent="-285750">
              <a:buFont typeface="Arial" panose="020B0604020202020204" pitchFamily="34" charset="0"/>
              <a:buChar char="─"/>
            </a:pPr>
            <a:r>
              <a:rPr lang="en-US" dirty="0">
                <a:solidFill>
                  <a:schemeClr val="bg2"/>
                </a:solidFill>
              </a:rPr>
              <a:t>Reduce network size to create smaller broadcast domains in a process called </a:t>
            </a:r>
            <a:r>
              <a:rPr lang="en-US" b="1" i="1" dirty="0">
                <a:solidFill>
                  <a:schemeClr val="bg2"/>
                </a:solidFill>
              </a:rPr>
              <a:t>subnetting</a:t>
            </a:r>
            <a:r>
              <a:rPr lang="en-US" dirty="0">
                <a:solidFill>
                  <a:schemeClr val="bg2"/>
                </a:solidFill>
              </a:rPr>
              <a:t>. These smaller network spaces are called </a:t>
            </a:r>
            <a:r>
              <a:rPr lang="en-US" b="1" i="1" dirty="0">
                <a:solidFill>
                  <a:schemeClr val="bg2"/>
                </a:solidFill>
              </a:rPr>
              <a:t>subnets</a:t>
            </a:r>
            <a:r>
              <a:rPr lang="en-US" dirty="0">
                <a:solidFill>
                  <a:schemeClr val="bg2"/>
                </a:solidFill>
              </a:rPr>
              <a:t>.</a:t>
            </a:r>
          </a:p>
          <a:p>
            <a:pPr marL="463550" lvl="1" indent="-285750">
              <a:buFont typeface="Arial" panose="020B0604020202020204" pitchFamily="34" charset="0"/>
              <a:buChar char="─"/>
            </a:pPr>
            <a:r>
              <a:rPr lang="en-AU" dirty="0">
                <a:solidFill>
                  <a:schemeClr val="bg2"/>
                </a:solidFill>
              </a:rPr>
              <a:t>When a router receives a broadcast, by default, it does not forward it out other interfaces, so each router interface connects a </a:t>
            </a:r>
            <a:r>
              <a:rPr lang="en-AU" b="1" i="1" dirty="0">
                <a:solidFill>
                  <a:schemeClr val="bg2"/>
                </a:solidFill>
              </a:rPr>
              <a:t>broadcast domain</a:t>
            </a:r>
            <a:r>
              <a:rPr lang="en-AU" dirty="0">
                <a:solidFill>
                  <a:schemeClr val="bg2"/>
                </a:solidFill>
              </a:rPr>
              <a:t> and broadcasts are only propagated within its specific broadcast domain</a:t>
            </a:r>
          </a:p>
          <a:p>
            <a:pPr marL="463550" lvl="1" indent="-285750">
              <a:buFont typeface="Arial" panose="020B0604020202020204" pitchFamily="34" charset="0"/>
              <a:buChar char="─"/>
            </a:pPr>
            <a:endParaRPr lang="en-US" dirty="0"/>
          </a:p>
          <a:p>
            <a:pPr marL="285750" indent="-285750">
              <a:spcBef>
                <a:spcPts val="600"/>
              </a:spcBef>
            </a:pPr>
            <a:endParaRPr lang="en-US" dirty="0"/>
          </a:p>
          <a:p>
            <a:endParaRPr lang="en-US" dirty="0"/>
          </a:p>
        </p:txBody>
      </p:sp>
      <p:grpSp>
        <p:nvGrpSpPr>
          <p:cNvPr id="8" name="Group 7">
            <a:extLst>
              <a:ext uri="{FF2B5EF4-FFF2-40B4-BE49-F238E27FC236}">
                <a16:creationId xmlns:a16="http://schemas.microsoft.com/office/drawing/2014/main" id="{71F8BDA5-B66E-4DBA-A819-B152F6914D14}"/>
              </a:ext>
            </a:extLst>
          </p:cNvPr>
          <p:cNvGrpSpPr/>
          <p:nvPr/>
        </p:nvGrpSpPr>
        <p:grpSpPr>
          <a:xfrm>
            <a:off x="1762125" y="4943474"/>
            <a:ext cx="6073359" cy="1448043"/>
            <a:chOff x="256894" y="3819909"/>
            <a:chExt cx="8775150" cy="2304120"/>
          </a:xfrm>
        </p:grpSpPr>
        <p:pic>
          <p:nvPicPr>
            <p:cNvPr id="9" name="Picture 8">
              <a:extLst>
                <a:ext uri="{FF2B5EF4-FFF2-40B4-BE49-F238E27FC236}">
                  <a16:creationId xmlns:a16="http://schemas.microsoft.com/office/drawing/2014/main" id="{AA91E306-CEE3-42E5-8A8A-1E7B836F9C11}"/>
                </a:ext>
              </a:extLst>
            </p:cNvPr>
            <p:cNvPicPr>
              <a:picLocks noChangeAspect="1"/>
            </p:cNvPicPr>
            <p:nvPr/>
          </p:nvPicPr>
          <p:blipFill>
            <a:blip r:embed="rId3"/>
            <a:stretch>
              <a:fillRect/>
            </a:stretch>
          </p:blipFill>
          <p:spPr>
            <a:xfrm>
              <a:off x="256894" y="3819909"/>
              <a:ext cx="3410538" cy="2267411"/>
            </a:xfrm>
            <a:prstGeom prst="rect">
              <a:avLst/>
            </a:prstGeom>
          </p:spPr>
        </p:pic>
        <p:pic>
          <p:nvPicPr>
            <p:cNvPr id="10" name="Picture 9">
              <a:extLst>
                <a:ext uri="{FF2B5EF4-FFF2-40B4-BE49-F238E27FC236}">
                  <a16:creationId xmlns:a16="http://schemas.microsoft.com/office/drawing/2014/main" id="{E1B046A2-A9D4-4A25-B1F8-184152EC7BB6}"/>
                </a:ext>
              </a:extLst>
            </p:cNvPr>
            <p:cNvPicPr>
              <a:picLocks noChangeAspect="1"/>
            </p:cNvPicPr>
            <p:nvPr/>
          </p:nvPicPr>
          <p:blipFill>
            <a:blip r:embed="rId4"/>
            <a:stretch>
              <a:fillRect/>
            </a:stretch>
          </p:blipFill>
          <p:spPr>
            <a:xfrm>
              <a:off x="4415967" y="3819909"/>
              <a:ext cx="4616077" cy="2304120"/>
            </a:xfrm>
            <a:prstGeom prst="rect">
              <a:avLst/>
            </a:prstGeom>
          </p:spPr>
        </p:pic>
        <p:sp>
          <p:nvSpPr>
            <p:cNvPr id="11" name="Right Arrow 5">
              <a:extLst>
                <a:ext uri="{FF2B5EF4-FFF2-40B4-BE49-F238E27FC236}">
                  <a16:creationId xmlns:a16="http://schemas.microsoft.com/office/drawing/2014/main" id="{EED67604-3D48-489A-ADE6-BDD08A5A5C18}"/>
                </a:ext>
              </a:extLst>
            </p:cNvPr>
            <p:cNvSpPr/>
            <p:nvPr/>
          </p:nvSpPr>
          <p:spPr>
            <a:xfrm>
              <a:off x="3667432" y="5056063"/>
              <a:ext cx="748535" cy="400840"/>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419423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76574" y="4553499"/>
            <a:ext cx="2701483" cy="1818836"/>
            <a:chOff x="2787638" y="4148951"/>
            <a:chExt cx="3059906" cy="2384605"/>
          </a:xfrm>
        </p:grpSpPr>
        <p:pic>
          <p:nvPicPr>
            <p:cNvPr id="6" name="Picture 5"/>
            <p:cNvPicPr>
              <a:picLocks noChangeAspect="1"/>
            </p:cNvPicPr>
            <p:nvPr/>
          </p:nvPicPr>
          <p:blipFill>
            <a:blip r:embed="rId3"/>
            <a:stretch>
              <a:fillRect/>
            </a:stretch>
          </p:blipFill>
          <p:spPr>
            <a:xfrm>
              <a:off x="2833499" y="4148951"/>
              <a:ext cx="3014045" cy="2384605"/>
            </a:xfrm>
            <a:prstGeom prst="rect">
              <a:avLst/>
            </a:prstGeom>
          </p:spPr>
        </p:pic>
        <p:pic>
          <p:nvPicPr>
            <p:cNvPr id="9" name="Picture 8"/>
            <p:cNvPicPr>
              <a:picLocks noChangeAspect="1"/>
            </p:cNvPicPr>
            <p:nvPr/>
          </p:nvPicPr>
          <p:blipFill>
            <a:blip r:embed="rId4"/>
            <a:stretch>
              <a:fillRect/>
            </a:stretch>
          </p:blipFill>
          <p:spPr>
            <a:xfrm>
              <a:off x="2787638" y="4429482"/>
              <a:ext cx="1049859" cy="216147"/>
            </a:xfrm>
            <a:prstGeom prst="rect">
              <a:avLst/>
            </a:prstGeom>
          </p:spPr>
        </p:pic>
      </p:grpSp>
      <p:sp>
        <p:nvSpPr>
          <p:cNvPr id="12" name="Title 11"/>
          <p:cNvSpPr>
            <a:spLocks noGrp="1"/>
          </p:cNvSpPr>
          <p:nvPr>
            <p:ph type="title"/>
          </p:nvPr>
        </p:nvSpPr>
        <p:spPr>
          <a:xfrm>
            <a:off x="61104" y="0"/>
            <a:ext cx="9161706" cy="838200"/>
          </a:xfrm>
        </p:spPr>
        <p:txBody>
          <a:bodyPr/>
          <a:lstStyle/>
          <a:p>
            <a:r>
              <a:rPr lang="en-US" sz="3200" dirty="0"/>
              <a:t>Why Subnetting? – To help Network Management</a:t>
            </a:r>
          </a:p>
        </p:txBody>
      </p:sp>
      <p:sp>
        <p:nvSpPr>
          <p:cNvPr id="4" name="TextBox 3"/>
          <p:cNvSpPr txBox="1"/>
          <p:nvPr/>
        </p:nvSpPr>
        <p:spPr>
          <a:xfrm>
            <a:off x="277568" y="1002431"/>
            <a:ext cx="8728779" cy="1631216"/>
          </a:xfrm>
          <a:prstGeom prst="rect">
            <a:avLst/>
          </a:prstGeom>
          <a:noFill/>
        </p:spPr>
        <p:txBody>
          <a:bodyPr wrap="square" rtlCol="0">
            <a:spAutoFit/>
          </a:bodyPr>
          <a:lstStyle/>
          <a:p>
            <a:pPr marL="285750" indent="-285750">
              <a:buFont typeface="Arial" panose="020B0604020202020204" pitchFamily="34" charset="0"/>
              <a:buChar char="•"/>
            </a:pPr>
            <a:r>
              <a:rPr lang="en-AU" sz="2000" dirty="0">
                <a:solidFill>
                  <a:srgbClr val="435153"/>
                </a:solidFill>
              </a:rPr>
              <a:t>Subnetting also enables an administrator to implement network management policies, including security policies such as which subnets are allowed to communicate with each other</a:t>
            </a:r>
          </a:p>
          <a:p>
            <a:pPr marL="285750" indent="-285750">
              <a:buFont typeface="Arial" panose="020B0604020202020204" pitchFamily="34" charset="0"/>
              <a:buChar char="•"/>
            </a:pPr>
            <a:r>
              <a:rPr lang="en-AU" sz="2000" dirty="0">
                <a:solidFill>
                  <a:srgbClr val="435153"/>
                </a:solidFill>
              </a:rPr>
              <a:t>Can group </a:t>
            </a:r>
            <a:r>
              <a:rPr lang="en-US" sz="2000" dirty="0">
                <a:solidFill>
                  <a:srgbClr val="435153"/>
                </a:solidFill>
              </a:rPr>
              <a:t>devices and services into subnets that are determined by locations, organizational units, device types etc.</a:t>
            </a:r>
            <a:endParaRPr lang="en-US" b="1" dirty="0">
              <a:solidFill>
                <a:srgbClr val="435153"/>
              </a:solidFill>
            </a:endParaRPr>
          </a:p>
        </p:txBody>
      </p:sp>
      <p:grpSp>
        <p:nvGrpSpPr>
          <p:cNvPr id="10" name="Group 9"/>
          <p:cNvGrpSpPr/>
          <p:nvPr/>
        </p:nvGrpSpPr>
        <p:grpSpPr>
          <a:xfrm>
            <a:off x="436560" y="2847619"/>
            <a:ext cx="3007017" cy="1631216"/>
            <a:chOff x="742566" y="2547937"/>
            <a:chExt cx="3705225" cy="1914525"/>
          </a:xfrm>
        </p:grpSpPr>
        <p:pic>
          <p:nvPicPr>
            <p:cNvPr id="2" name="Picture 1"/>
            <p:cNvPicPr>
              <a:picLocks noChangeAspect="1"/>
            </p:cNvPicPr>
            <p:nvPr/>
          </p:nvPicPr>
          <p:blipFill>
            <a:blip r:embed="rId5"/>
            <a:stretch>
              <a:fillRect/>
            </a:stretch>
          </p:blipFill>
          <p:spPr>
            <a:xfrm>
              <a:off x="742566" y="2700337"/>
              <a:ext cx="3705225" cy="1762125"/>
            </a:xfrm>
            <a:prstGeom prst="rect">
              <a:avLst/>
            </a:prstGeom>
          </p:spPr>
        </p:pic>
        <p:pic>
          <p:nvPicPr>
            <p:cNvPr id="7" name="Picture 6"/>
            <p:cNvPicPr>
              <a:picLocks noChangeAspect="1"/>
            </p:cNvPicPr>
            <p:nvPr/>
          </p:nvPicPr>
          <p:blipFill>
            <a:blip r:embed="rId6"/>
            <a:stretch>
              <a:fillRect/>
            </a:stretch>
          </p:blipFill>
          <p:spPr>
            <a:xfrm>
              <a:off x="2099878" y="2547937"/>
              <a:ext cx="990600" cy="304800"/>
            </a:xfrm>
            <a:prstGeom prst="rect">
              <a:avLst/>
            </a:prstGeom>
          </p:spPr>
        </p:pic>
      </p:grpSp>
      <p:grpSp>
        <p:nvGrpSpPr>
          <p:cNvPr id="11" name="Group 10"/>
          <p:cNvGrpSpPr/>
          <p:nvPr/>
        </p:nvGrpSpPr>
        <p:grpSpPr>
          <a:xfrm>
            <a:off x="5686425" y="2466975"/>
            <a:ext cx="3288228" cy="2118449"/>
            <a:chOff x="5014082" y="2296858"/>
            <a:chExt cx="3710033" cy="2475694"/>
          </a:xfrm>
        </p:grpSpPr>
        <p:pic>
          <p:nvPicPr>
            <p:cNvPr id="3" name="Picture 2"/>
            <p:cNvPicPr>
              <a:picLocks noChangeAspect="1"/>
            </p:cNvPicPr>
            <p:nvPr/>
          </p:nvPicPr>
          <p:blipFill>
            <a:blip r:embed="rId7"/>
            <a:stretch>
              <a:fillRect/>
            </a:stretch>
          </p:blipFill>
          <p:spPr>
            <a:xfrm>
              <a:off x="5555226" y="2296858"/>
              <a:ext cx="3168889" cy="2475694"/>
            </a:xfrm>
            <a:prstGeom prst="rect">
              <a:avLst/>
            </a:prstGeom>
          </p:spPr>
        </p:pic>
        <p:pic>
          <p:nvPicPr>
            <p:cNvPr id="8" name="Picture 7"/>
            <p:cNvPicPr>
              <a:picLocks noChangeAspect="1"/>
            </p:cNvPicPr>
            <p:nvPr/>
          </p:nvPicPr>
          <p:blipFill>
            <a:blip r:embed="rId8"/>
            <a:stretch>
              <a:fillRect/>
            </a:stretch>
          </p:blipFill>
          <p:spPr>
            <a:xfrm>
              <a:off x="5014082" y="2686818"/>
              <a:ext cx="1654407" cy="193272"/>
            </a:xfrm>
            <a:prstGeom prst="rect">
              <a:avLst/>
            </a:prstGeom>
          </p:spPr>
        </p:pic>
      </p:grpSp>
    </p:spTree>
    <p:extLst>
      <p:ext uri="{BB962C8B-B14F-4D97-AF65-F5344CB8AC3E}">
        <p14:creationId xmlns:p14="http://schemas.microsoft.com/office/powerpoint/2010/main" val="11192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81980" y="326291"/>
            <a:ext cx="8469590" cy="983947"/>
          </a:xfrm>
        </p:spPr>
        <p:txBody>
          <a:bodyPr/>
          <a:lstStyle/>
          <a:p>
            <a:r>
              <a:rPr lang="en-US" sz="3200" dirty="0"/>
              <a:t>Is this the right way of subnetting?</a:t>
            </a:r>
          </a:p>
        </p:txBody>
      </p:sp>
      <p:sp>
        <p:nvSpPr>
          <p:cNvPr id="28" name="Text Box 11">
            <a:extLst>
              <a:ext uri="{FF2B5EF4-FFF2-40B4-BE49-F238E27FC236}">
                <a16:creationId xmlns:a16="http://schemas.microsoft.com/office/drawing/2014/main" id="{D91A3586-E623-4309-9698-CFBFF4B37355}"/>
              </a:ext>
            </a:extLst>
          </p:cNvPr>
          <p:cNvSpPr txBox="1">
            <a:spLocks noChangeArrowheads="1"/>
          </p:cNvSpPr>
          <p:nvPr/>
        </p:nvSpPr>
        <p:spPr bwMode="auto">
          <a:xfrm>
            <a:off x="687403" y="1671703"/>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Bef>
                <a:spcPct val="50000"/>
              </a:spcBef>
              <a:spcAft>
                <a:spcPct val="0"/>
              </a:spcAft>
            </a:pPr>
            <a:r>
              <a:rPr lang="en-AU" altLang="en-US" sz="1800" b="1" dirty="0">
                <a:solidFill>
                  <a:srgbClr val="2C2C2C"/>
                </a:solidFill>
                <a:cs typeface="Arial"/>
              </a:rPr>
              <a:t>192 . 168 . 1. 0</a:t>
            </a:r>
          </a:p>
        </p:txBody>
      </p:sp>
      <p:sp>
        <p:nvSpPr>
          <p:cNvPr id="29" name="Text Box 17">
            <a:extLst>
              <a:ext uri="{FF2B5EF4-FFF2-40B4-BE49-F238E27FC236}">
                <a16:creationId xmlns:a16="http://schemas.microsoft.com/office/drawing/2014/main" id="{3B3264E0-241E-4B5F-AFB6-79C579F05547}"/>
              </a:ext>
            </a:extLst>
          </p:cNvPr>
          <p:cNvSpPr txBox="1">
            <a:spLocks noChangeArrowheads="1"/>
          </p:cNvSpPr>
          <p:nvPr/>
        </p:nvSpPr>
        <p:spPr bwMode="auto">
          <a:xfrm>
            <a:off x="568531" y="5322129"/>
            <a:ext cx="19227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Bef>
                <a:spcPct val="50000"/>
              </a:spcBef>
              <a:spcAft>
                <a:spcPct val="0"/>
              </a:spcAft>
            </a:pPr>
            <a:r>
              <a:rPr lang="en-AU" altLang="en-US" sz="1800" b="1" dirty="0">
                <a:solidFill>
                  <a:srgbClr val="2C2C2C"/>
                </a:solidFill>
                <a:cs typeface="Arial"/>
              </a:rPr>
              <a:t>192 . 168 . 1. 255</a:t>
            </a:r>
          </a:p>
        </p:txBody>
      </p:sp>
      <p:sp>
        <p:nvSpPr>
          <p:cNvPr id="30" name="Line 9">
            <a:extLst>
              <a:ext uri="{FF2B5EF4-FFF2-40B4-BE49-F238E27FC236}">
                <a16:creationId xmlns:a16="http://schemas.microsoft.com/office/drawing/2014/main" id="{B848C405-D5C5-4B2D-88ED-456ED9FB58B0}"/>
              </a:ext>
            </a:extLst>
          </p:cNvPr>
          <p:cNvSpPr>
            <a:spLocks noChangeShapeType="1"/>
          </p:cNvSpPr>
          <p:nvPr/>
        </p:nvSpPr>
        <p:spPr bwMode="auto">
          <a:xfrm flipH="1">
            <a:off x="502134" y="1811522"/>
            <a:ext cx="56" cy="3679356"/>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31" name="Line 8">
            <a:extLst>
              <a:ext uri="{FF2B5EF4-FFF2-40B4-BE49-F238E27FC236}">
                <a16:creationId xmlns:a16="http://schemas.microsoft.com/office/drawing/2014/main" id="{E1C3A1B5-9DA1-41B8-BE85-9EA0E223D183}"/>
              </a:ext>
            </a:extLst>
          </p:cNvPr>
          <p:cNvSpPr>
            <a:spLocks noChangeShapeType="1"/>
          </p:cNvSpPr>
          <p:nvPr/>
        </p:nvSpPr>
        <p:spPr bwMode="auto">
          <a:xfrm flipV="1">
            <a:off x="404391" y="1819316"/>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32" name="Line 8">
            <a:extLst>
              <a:ext uri="{FF2B5EF4-FFF2-40B4-BE49-F238E27FC236}">
                <a16:creationId xmlns:a16="http://schemas.microsoft.com/office/drawing/2014/main" id="{CABFCFF9-CE21-4FC0-A689-0F9C29BA8B56}"/>
              </a:ext>
            </a:extLst>
          </p:cNvPr>
          <p:cNvSpPr>
            <a:spLocks noChangeShapeType="1"/>
          </p:cNvSpPr>
          <p:nvPr/>
        </p:nvSpPr>
        <p:spPr bwMode="auto">
          <a:xfrm flipV="1">
            <a:off x="404391" y="5492980"/>
            <a:ext cx="195542" cy="0"/>
          </a:xfrm>
          <a:prstGeom prst="line">
            <a:avLst/>
          </a:prstGeom>
          <a:noFill/>
          <a:ln w="28575">
            <a:solidFill>
              <a:srgbClr val="2C2C2C"/>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0066FF"/>
              </a:solidFill>
              <a:effectLst/>
              <a:uLnTx/>
              <a:uFillTx/>
              <a:latin typeface="Times New Roman" panose="02020603050405020304" pitchFamily="18" charset="0"/>
              <a:cs typeface="Arial"/>
            </a:endParaRPr>
          </a:p>
        </p:txBody>
      </p:sp>
      <p:sp>
        <p:nvSpPr>
          <p:cNvPr id="33" name="Rectangle 2">
            <a:extLst>
              <a:ext uri="{FF2B5EF4-FFF2-40B4-BE49-F238E27FC236}">
                <a16:creationId xmlns:a16="http://schemas.microsoft.com/office/drawing/2014/main" id="{E91EC4DF-20D9-4FB5-892B-F7315464B043}"/>
              </a:ext>
            </a:extLst>
          </p:cNvPr>
          <p:cNvSpPr txBox="1">
            <a:spLocks noChangeArrowheads="1"/>
          </p:cNvSpPr>
          <p:nvPr/>
        </p:nvSpPr>
        <p:spPr bwMode="auto">
          <a:xfrm>
            <a:off x="4827883" y="2468000"/>
            <a:ext cx="3842161" cy="206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algn="l" eaLnBrk="1" hangingPunct="1"/>
            <a:r>
              <a:rPr lang="en-AU" altLang="en-US" sz="2000" kern="0" dirty="0">
                <a:solidFill>
                  <a:srgbClr val="2C2C2C">
                    <a:lumMod val="90000"/>
                    <a:lumOff val="10000"/>
                  </a:srgbClr>
                </a:solidFill>
                <a:cs typeface="Arial"/>
              </a:rPr>
              <a:t>Given the base network 192.168.1.0/24, we want to create two subnets, one to hold up to 100 hosts (102 addresses required as we also need the network address and broadcast address), the other up to 50 hosts (52 addresses required). </a:t>
            </a:r>
          </a:p>
          <a:p>
            <a:pPr algn="l" eaLnBrk="1" hangingPunct="1"/>
            <a:endParaRPr lang="en-AU" altLang="en-US" sz="2000" kern="0" dirty="0">
              <a:solidFill>
                <a:srgbClr val="2C2C2C">
                  <a:lumMod val="90000"/>
                  <a:lumOff val="10000"/>
                </a:srgbClr>
              </a:solidFill>
              <a:cs typeface="Arial"/>
            </a:endParaRPr>
          </a:p>
          <a:p>
            <a:pPr algn="l" eaLnBrk="1" hangingPunct="1"/>
            <a:r>
              <a:rPr lang="en-AU" altLang="en-US" sz="2000" b="1" kern="0" dirty="0">
                <a:solidFill>
                  <a:srgbClr val="2C2C2C">
                    <a:lumMod val="90000"/>
                    <a:lumOff val="10000"/>
                  </a:srgbClr>
                </a:solidFill>
                <a:cs typeface="Arial"/>
              </a:rPr>
              <a:t>Question: </a:t>
            </a:r>
            <a:r>
              <a:rPr lang="en-AU" altLang="en-US" sz="2000" kern="0" dirty="0">
                <a:solidFill>
                  <a:srgbClr val="2C2C2C">
                    <a:lumMod val="90000"/>
                    <a:lumOff val="10000"/>
                  </a:srgbClr>
                </a:solidFill>
                <a:cs typeface="Arial"/>
              </a:rPr>
              <a:t>Can we just take the first 102 addresses and use them for the first subnet and the next 52 addresses for the 2</a:t>
            </a:r>
            <a:r>
              <a:rPr lang="en-AU" altLang="en-US" sz="2000" kern="0" baseline="30000" dirty="0">
                <a:solidFill>
                  <a:srgbClr val="2C2C2C">
                    <a:lumMod val="90000"/>
                    <a:lumOff val="10000"/>
                  </a:srgbClr>
                </a:solidFill>
                <a:cs typeface="Arial"/>
              </a:rPr>
              <a:t>nd</a:t>
            </a:r>
            <a:r>
              <a:rPr lang="en-AU" altLang="en-US" sz="2000" kern="0" dirty="0">
                <a:solidFill>
                  <a:srgbClr val="2C2C2C">
                    <a:lumMod val="90000"/>
                    <a:lumOff val="10000"/>
                  </a:srgbClr>
                </a:solidFill>
                <a:cs typeface="Arial"/>
              </a:rPr>
              <a:t> subnet, as the left diagram shows?  </a:t>
            </a:r>
          </a:p>
        </p:txBody>
      </p:sp>
      <p:grpSp>
        <p:nvGrpSpPr>
          <p:cNvPr id="34" name="Group 33">
            <a:extLst>
              <a:ext uri="{FF2B5EF4-FFF2-40B4-BE49-F238E27FC236}">
                <a16:creationId xmlns:a16="http://schemas.microsoft.com/office/drawing/2014/main" id="{B48645B3-C41B-4721-8F7C-0C05378BB7B4}"/>
              </a:ext>
            </a:extLst>
          </p:cNvPr>
          <p:cNvGrpSpPr/>
          <p:nvPr/>
        </p:nvGrpSpPr>
        <p:grpSpPr>
          <a:xfrm>
            <a:off x="172720" y="1673373"/>
            <a:ext cx="4444055" cy="1670770"/>
            <a:chOff x="172720" y="1673373"/>
            <a:chExt cx="4444055" cy="1670770"/>
          </a:xfrm>
        </p:grpSpPr>
        <p:grpSp>
          <p:nvGrpSpPr>
            <p:cNvPr id="35" name="Group 34">
              <a:extLst>
                <a:ext uri="{FF2B5EF4-FFF2-40B4-BE49-F238E27FC236}">
                  <a16:creationId xmlns:a16="http://schemas.microsoft.com/office/drawing/2014/main" id="{21821111-3B5E-4547-A1DC-F50D7C586B23}"/>
                </a:ext>
              </a:extLst>
            </p:cNvPr>
            <p:cNvGrpSpPr/>
            <p:nvPr/>
          </p:nvGrpSpPr>
          <p:grpSpPr>
            <a:xfrm>
              <a:off x="172720" y="1673373"/>
              <a:ext cx="4444055" cy="1670770"/>
              <a:chOff x="549897" y="2593221"/>
              <a:chExt cx="4444055" cy="1670770"/>
            </a:xfrm>
          </p:grpSpPr>
          <p:sp>
            <p:nvSpPr>
              <p:cNvPr id="37" name="Text Box 11">
                <a:extLst>
                  <a:ext uri="{FF2B5EF4-FFF2-40B4-BE49-F238E27FC236}">
                    <a16:creationId xmlns:a16="http://schemas.microsoft.com/office/drawing/2014/main" id="{06537A33-9124-46FC-BB01-1D7BACDFF5C8}"/>
                  </a:ext>
                </a:extLst>
              </p:cNvPr>
              <p:cNvSpPr txBox="1">
                <a:spLocks noChangeArrowheads="1"/>
              </p:cNvSpPr>
              <p:nvPr/>
            </p:nvSpPr>
            <p:spPr bwMode="auto">
              <a:xfrm>
                <a:off x="1064581" y="2593221"/>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192 . 168 . 1. 0</a:t>
                </a:r>
              </a:p>
            </p:txBody>
          </p:sp>
          <p:cxnSp>
            <p:nvCxnSpPr>
              <p:cNvPr id="38" name="Straight Connector 37">
                <a:extLst>
                  <a:ext uri="{FF2B5EF4-FFF2-40B4-BE49-F238E27FC236}">
                    <a16:creationId xmlns:a16="http://schemas.microsoft.com/office/drawing/2014/main" id="{8183E23A-575A-418D-9040-D1569464FB01}"/>
                  </a:ext>
                </a:extLst>
              </p:cNvPr>
              <p:cNvCxnSpPr/>
              <p:nvPr/>
            </p:nvCxnSpPr>
            <p:spPr>
              <a:xfrm>
                <a:off x="549897" y="4203098"/>
                <a:ext cx="717755" cy="7364"/>
              </a:xfrm>
              <a:prstGeom prst="line">
                <a:avLst/>
              </a:prstGeom>
              <a:noFill/>
              <a:ln w="9525" cap="flat" cmpd="sng" algn="ctr">
                <a:solidFill>
                  <a:srgbClr val="006462">
                    <a:shade val="95000"/>
                    <a:satMod val="105000"/>
                  </a:srgbClr>
                </a:solidFill>
                <a:prstDash val="solid"/>
              </a:ln>
              <a:effectLst/>
            </p:spPr>
          </p:cxnSp>
          <p:sp>
            <p:nvSpPr>
              <p:cNvPr id="39" name="Text Box 11">
                <a:extLst>
                  <a:ext uri="{FF2B5EF4-FFF2-40B4-BE49-F238E27FC236}">
                    <a16:creationId xmlns:a16="http://schemas.microsoft.com/office/drawing/2014/main" id="{27E47E82-4D57-443D-974B-8FAFAA3084AB}"/>
                  </a:ext>
                </a:extLst>
              </p:cNvPr>
              <p:cNvSpPr txBox="1">
                <a:spLocks noChangeArrowheads="1"/>
              </p:cNvSpPr>
              <p:nvPr/>
            </p:nvSpPr>
            <p:spPr bwMode="auto">
              <a:xfrm>
                <a:off x="1086965" y="3894659"/>
                <a:ext cx="23553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2B2BF5"/>
                    </a:solidFill>
                    <a:effectLst/>
                    <a:uLnTx/>
                    <a:uFillTx/>
                    <a:latin typeface="Times New Roman" panose="02020603050405020304" pitchFamily="18" charset="0"/>
                    <a:cs typeface="Arial"/>
                  </a:rPr>
                  <a:t>192 . 168 . 1. 101</a:t>
                </a:r>
              </a:p>
            </p:txBody>
          </p:sp>
          <p:sp>
            <p:nvSpPr>
              <p:cNvPr id="40" name="Right Brace 39">
                <a:extLst>
                  <a:ext uri="{FF2B5EF4-FFF2-40B4-BE49-F238E27FC236}">
                    <a16:creationId xmlns:a16="http://schemas.microsoft.com/office/drawing/2014/main" id="{1F3CC73B-379F-484C-B041-F33651A58510}"/>
                  </a:ext>
                </a:extLst>
              </p:cNvPr>
              <p:cNvSpPr/>
              <p:nvPr/>
            </p:nvSpPr>
            <p:spPr>
              <a:xfrm>
                <a:off x="2777031" y="2704321"/>
                <a:ext cx="380779" cy="1367055"/>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sp>
            <p:nvSpPr>
              <p:cNvPr id="41" name="Text Box 11">
                <a:extLst>
                  <a:ext uri="{FF2B5EF4-FFF2-40B4-BE49-F238E27FC236}">
                    <a16:creationId xmlns:a16="http://schemas.microsoft.com/office/drawing/2014/main" id="{E01E5B53-381B-4099-8BCB-879B147A6FDF}"/>
                  </a:ext>
                </a:extLst>
              </p:cNvPr>
              <p:cNvSpPr txBox="1">
                <a:spLocks noChangeArrowheads="1"/>
              </p:cNvSpPr>
              <p:nvPr/>
            </p:nvSpPr>
            <p:spPr bwMode="auto">
              <a:xfrm>
                <a:off x="3162275" y="3183503"/>
                <a:ext cx="18316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2000" b="1" i="0" u="none" strike="noStrike" kern="0" cap="none" spc="0" normalizeH="0" baseline="0" noProof="0" dirty="0">
                    <a:ln>
                      <a:noFill/>
                    </a:ln>
                    <a:solidFill>
                      <a:srgbClr val="2B2BF5"/>
                    </a:solidFill>
                    <a:effectLst/>
                    <a:uLnTx/>
                    <a:uFillTx/>
                    <a:latin typeface="Times New Roman" panose="02020603050405020304" pitchFamily="18" charset="0"/>
                    <a:cs typeface="Arial"/>
                  </a:rPr>
                  <a:t>Student LAN</a:t>
                </a:r>
              </a:p>
              <a:p>
                <a:pPr marL="0" marR="0" lvl="0" indent="0" algn="ctr" defTabSz="914400" eaLnBrk="1" fontAlgn="base" latinLnBrk="0" hangingPunct="1">
                  <a:lnSpc>
                    <a:spcPct val="100000"/>
                  </a:lnSpc>
                  <a:spcBef>
                    <a:spcPts val="0"/>
                  </a:spcBef>
                  <a:spcAft>
                    <a:spcPct val="0"/>
                  </a:spcAft>
                  <a:buClrTx/>
                  <a:buSzTx/>
                  <a:buFontTx/>
                  <a:buNone/>
                  <a:tabLst/>
                  <a:defRPr/>
                </a:pPr>
                <a:r>
                  <a:rPr kumimoji="0" lang="en-AU" altLang="en-US" sz="2000" b="1" i="0" u="none" strike="noStrike" kern="0" cap="none" spc="0" normalizeH="0" baseline="0" noProof="0" dirty="0">
                    <a:ln>
                      <a:noFill/>
                    </a:ln>
                    <a:solidFill>
                      <a:srgbClr val="2B2BF5"/>
                    </a:solidFill>
                    <a:effectLst/>
                    <a:uLnTx/>
                    <a:uFillTx/>
                    <a:latin typeface="Times New Roman" panose="02020603050405020304" pitchFamily="18" charset="0"/>
                    <a:cs typeface="Arial"/>
                  </a:rPr>
                  <a:t>(subnet A)</a:t>
                </a:r>
              </a:p>
            </p:txBody>
          </p:sp>
        </p:grpSp>
        <p:sp>
          <p:nvSpPr>
            <p:cNvPr id="36" name="Text Box 11">
              <a:extLst>
                <a:ext uri="{FF2B5EF4-FFF2-40B4-BE49-F238E27FC236}">
                  <a16:creationId xmlns:a16="http://schemas.microsoft.com/office/drawing/2014/main" id="{3B25C560-82AB-45FF-93E2-87D9C233AEEF}"/>
                </a:ext>
              </a:extLst>
            </p:cNvPr>
            <p:cNvSpPr txBox="1">
              <a:spLocks noChangeArrowheads="1"/>
            </p:cNvSpPr>
            <p:nvPr/>
          </p:nvSpPr>
          <p:spPr bwMode="auto">
            <a:xfrm rot="5400000">
              <a:off x="1135707" y="2476641"/>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C2C2C"/>
                  </a:solidFill>
                  <a:effectLst/>
                  <a:uLnTx/>
                  <a:uFillTx/>
                  <a:latin typeface="Times New Roman" panose="02020603050405020304" pitchFamily="18" charset="0"/>
                  <a:cs typeface="Arial"/>
                </a:rPr>
                <a:t>…</a:t>
              </a:r>
            </a:p>
          </p:txBody>
        </p:sp>
      </p:grpSp>
      <p:grpSp>
        <p:nvGrpSpPr>
          <p:cNvPr id="42" name="Group 41">
            <a:extLst>
              <a:ext uri="{FF2B5EF4-FFF2-40B4-BE49-F238E27FC236}">
                <a16:creationId xmlns:a16="http://schemas.microsoft.com/office/drawing/2014/main" id="{9FF608FF-DE20-4E81-A34A-7674A065D1FE}"/>
              </a:ext>
            </a:extLst>
          </p:cNvPr>
          <p:cNvGrpSpPr/>
          <p:nvPr/>
        </p:nvGrpSpPr>
        <p:grpSpPr>
          <a:xfrm>
            <a:off x="209653" y="3192799"/>
            <a:ext cx="4326187" cy="1102917"/>
            <a:chOff x="209653" y="3192799"/>
            <a:chExt cx="4326187" cy="1102917"/>
          </a:xfrm>
        </p:grpSpPr>
        <p:grpSp>
          <p:nvGrpSpPr>
            <p:cNvPr id="43" name="Group 42">
              <a:extLst>
                <a:ext uri="{FF2B5EF4-FFF2-40B4-BE49-F238E27FC236}">
                  <a16:creationId xmlns:a16="http://schemas.microsoft.com/office/drawing/2014/main" id="{4507AD7C-A4C6-4E4D-AB4A-7FE0CBA9B722}"/>
                </a:ext>
              </a:extLst>
            </p:cNvPr>
            <p:cNvGrpSpPr/>
            <p:nvPr/>
          </p:nvGrpSpPr>
          <p:grpSpPr>
            <a:xfrm>
              <a:off x="209653" y="3192799"/>
              <a:ext cx="4326187" cy="1041107"/>
              <a:chOff x="586830" y="4112647"/>
              <a:chExt cx="4326187" cy="1041107"/>
            </a:xfrm>
          </p:grpSpPr>
          <p:sp>
            <p:nvSpPr>
              <p:cNvPr id="45" name="Text Box 11">
                <a:extLst>
                  <a:ext uri="{FF2B5EF4-FFF2-40B4-BE49-F238E27FC236}">
                    <a16:creationId xmlns:a16="http://schemas.microsoft.com/office/drawing/2014/main" id="{70385837-8464-4415-A60D-071C7329188E}"/>
                  </a:ext>
                </a:extLst>
              </p:cNvPr>
              <p:cNvSpPr txBox="1">
                <a:spLocks noChangeArrowheads="1"/>
              </p:cNvSpPr>
              <p:nvPr/>
            </p:nvSpPr>
            <p:spPr bwMode="auto">
              <a:xfrm>
                <a:off x="3081340" y="4445868"/>
                <a:ext cx="18316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2000" b="1" i="0" u="none" strike="noStrike" kern="0" cap="none" spc="0" normalizeH="0" baseline="0" noProof="0" dirty="0">
                    <a:ln>
                      <a:noFill/>
                    </a:ln>
                    <a:solidFill>
                      <a:srgbClr val="FF0000"/>
                    </a:solidFill>
                    <a:effectLst/>
                    <a:uLnTx/>
                    <a:uFillTx/>
                    <a:latin typeface="Times New Roman" panose="02020603050405020304" pitchFamily="18" charset="0"/>
                    <a:cs typeface="Arial"/>
                  </a:rPr>
                  <a:t>Faculty LAN</a:t>
                </a:r>
              </a:p>
              <a:p>
                <a:pPr marL="0" marR="0" lvl="0" indent="0" algn="ctr" defTabSz="914400" eaLnBrk="1" fontAlgn="base" latinLnBrk="0" hangingPunct="1">
                  <a:lnSpc>
                    <a:spcPct val="100000"/>
                  </a:lnSpc>
                  <a:spcBef>
                    <a:spcPts val="0"/>
                  </a:spcBef>
                  <a:spcAft>
                    <a:spcPct val="0"/>
                  </a:spcAft>
                  <a:buClrTx/>
                  <a:buSzTx/>
                  <a:buFontTx/>
                  <a:buNone/>
                  <a:tabLst/>
                  <a:defRPr/>
                </a:pPr>
                <a:r>
                  <a:rPr kumimoji="0" lang="en-AU" altLang="en-US" sz="2000" b="1" i="0" u="none" strike="noStrike" kern="0" cap="none" spc="0" normalizeH="0" baseline="0" noProof="0" dirty="0">
                    <a:ln>
                      <a:noFill/>
                    </a:ln>
                    <a:solidFill>
                      <a:srgbClr val="FF0000"/>
                    </a:solidFill>
                    <a:effectLst/>
                    <a:uLnTx/>
                    <a:uFillTx/>
                    <a:latin typeface="Times New Roman" panose="02020603050405020304" pitchFamily="18" charset="0"/>
                    <a:cs typeface="Arial"/>
                  </a:rPr>
                  <a:t>(subnet B)</a:t>
                </a:r>
              </a:p>
            </p:txBody>
          </p:sp>
          <p:cxnSp>
            <p:nvCxnSpPr>
              <p:cNvPr id="46" name="Straight Connector 45">
                <a:extLst>
                  <a:ext uri="{FF2B5EF4-FFF2-40B4-BE49-F238E27FC236}">
                    <a16:creationId xmlns:a16="http://schemas.microsoft.com/office/drawing/2014/main" id="{0676B0E2-EE60-4199-9F3B-3EFDD1794855}"/>
                  </a:ext>
                </a:extLst>
              </p:cNvPr>
              <p:cNvCxnSpPr/>
              <p:nvPr/>
            </p:nvCxnSpPr>
            <p:spPr>
              <a:xfrm>
                <a:off x="586830" y="4952693"/>
                <a:ext cx="717755" cy="7364"/>
              </a:xfrm>
              <a:prstGeom prst="line">
                <a:avLst/>
              </a:prstGeom>
              <a:noFill/>
              <a:ln w="9525" cap="flat" cmpd="sng" algn="ctr">
                <a:solidFill>
                  <a:srgbClr val="006462">
                    <a:shade val="95000"/>
                    <a:satMod val="105000"/>
                  </a:srgbClr>
                </a:solidFill>
                <a:prstDash val="solid"/>
              </a:ln>
              <a:effectLst/>
            </p:spPr>
          </p:cxnSp>
          <p:sp>
            <p:nvSpPr>
              <p:cNvPr id="47" name="Text Box 11">
                <a:extLst>
                  <a:ext uri="{FF2B5EF4-FFF2-40B4-BE49-F238E27FC236}">
                    <a16:creationId xmlns:a16="http://schemas.microsoft.com/office/drawing/2014/main" id="{38A42139-B11E-4838-98EA-B00B25D9896F}"/>
                  </a:ext>
                </a:extLst>
              </p:cNvPr>
              <p:cNvSpPr txBox="1">
                <a:spLocks noChangeArrowheads="1"/>
              </p:cNvSpPr>
              <p:nvPr/>
            </p:nvSpPr>
            <p:spPr bwMode="auto">
              <a:xfrm>
                <a:off x="1098991" y="4112647"/>
                <a:ext cx="1831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Arial"/>
                  </a:rPr>
                  <a:t>192 . 168 . 1. 102</a:t>
                </a:r>
              </a:p>
            </p:txBody>
          </p:sp>
          <p:sp>
            <p:nvSpPr>
              <p:cNvPr id="48" name="Text Box 11">
                <a:extLst>
                  <a:ext uri="{FF2B5EF4-FFF2-40B4-BE49-F238E27FC236}">
                    <a16:creationId xmlns:a16="http://schemas.microsoft.com/office/drawing/2014/main" id="{F72F708A-E2BF-4FC7-9CD9-17411B45EB2C}"/>
                  </a:ext>
                </a:extLst>
              </p:cNvPr>
              <p:cNvSpPr txBox="1">
                <a:spLocks noChangeArrowheads="1"/>
              </p:cNvSpPr>
              <p:nvPr/>
            </p:nvSpPr>
            <p:spPr bwMode="auto">
              <a:xfrm>
                <a:off x="1121561" y="4759916"/>
                <a:ext cx="19997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AU" altLang="en-US" sz="1800" b="1" i="0" u="none" strike="noStrike" kern="0" cap="none" spc="0" normalizeH="0" baseline="0" noProof="0" dirty="0">
                    <a:ln>
                      <a:noFill/>
                    </a:ln>
                    <a:solidFill>
                      <a:srgbClr val="FF0000"/>
                    </a:solidFill>
                    <a:effectLst/>
                    <a:uLnTx/>
                    <a:uFillTx/>
                    <a:latin typeface="Times New Roman" panose="02020603050405020304" pitchFamily="18" charset="0"/>
                    <a:cs typeface="Arial"/>
                  </a:rPr>
                  <a:t>192 . 168 . 1. 153</a:t>
                </a:r>
              </a:p>
            </p:txBody>
          </p:sp>
          <p:sp>
            <p:nvSpPr>
              <p:cNvPr id="49" name="Right Brace 48">
                <a:extLst>
                  <a:ext uri="{FF2B5EF4-FFF2-40B4-BE49-F238E27FC236}">
                    <a16:creationId xmlns:a16="http://schemas.microsoft.com/office/drawing/2014/main" id="{93AD20CD-E0B1-4D31-88AC-217A7F6A803E}"/>
                  </a:ext>
                </a:extLst>
              </p:cNvPr>
              <p:cNvSpPr/>
              <p:nvPr/>
            </p:nvSpPr>
            <p:spPr>
              <a:xfrm>
                <a:off x="2861716" y="4276303"/>
                <a:ext cx="211407" cy="726956"/>
              </a:xfrm>
              <a:prstGeom prst="rightBrace">
                <a:avLst/>
              </a:prstGeom>
              <a:noFill/>
              <a:ln w="9525" cap="flat" cmpd="sng" algn="ctr">
                <a:solidFill>
                  <a:srgbClr val="006462">
                    <a:shade val="95000"/>
                    <a:satMod val="105000"/>
                  </a:srgbClr>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srgbClr val="2C2C2C"/>
                  </a:solidFill>
                  <a:effectLst/>
                  <a:uLnTx/>
                  <a:uFillTx/>
                  <a:latin typeface="Arial"/>
                  <a:ea typeface="+mn-ea"/>
                  <a:cs typeface="Arial"/>
                </a:endParaRPr>
              </a:p>
            </p:txBody>
          </p:sp>
        </p:grpSp>
        <p:sp>
          <p:nvSpPr>
            <p:cNvPr id="44" name="Text Box 11">
              <a:extLst>
                <a:ext uri="{FF2B5EF4-FFF2-40B4-BE49-F238E27FC236}">
                  <a16:creationId xmlns:a16="http://schemas.microsoft.com/office/drawing/2014/main" id="{41211D04-1BD6-4D9E-B2FD-A121E294A4AC}"/>
                </a:ext>
              </a:extLst>
            </p:cNvPr>
            <p:cNvSpPr txBox="1">
              <a:spLocks noChangeArrowheads="1"/>
            </p:cNvSpPr>
            <p:nvPr/>
          </p:nvSpPr>
          <p:spPr bwMode="auto">
            <a:xfrm rot="5400000">
              <a:off x="1135707" y="3725597"/>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C2C2C"/>
                  </a:solidFill>
                  <a:effectLst/>
                  <a:uLnTx/>
                  <a:uFillTx/>
                  <a:latin typeface="Times New Roman" panose="02020603050405020304" pitchFamily="18" charset="0"/>
                  <a:cs typeface="Arial"/>
                </a:rPr>
                <a:t>…</a:t>
              </a:r>
            </a:p>
          </p:txBody>
        </p:sp>
      </p:grpSp>
      <p:sp>
        <p:nvSpPr>
          <p:cNvPr id="26" name="Text Box 11">
            <a:extLst>
              <a:ext uri="{FF2B5EF4-FFF2-40B4-BE49-F238E27FC236}">
                <a16:creationId xmlns:a16="http://schemas.microsoft.com/office/drawing/2014/main" id="{267A3FB9-AF26-445A-9C4C-7EBB3775B0DF}"/>
              </a:ext>
            </a:extLst>
          </p:cNvPr>
          <p:cNvSpPr txBox="1">
            <a:spLocks noChangeArrowheads="1"/>
          </p:cNvSpPr>
          <p:nvPr/>
        </p:nvSpPr>
        <p:spPr bwMode="auto">
          <a:xfrm rot="5400000">
            <a:off x="1144445" y="4920759"/>
            <a:ext cx="770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AU" altLang="en-US" sz="1800" b="1" i="0" u="none" strike="noStrike" kern="0" cap="none" spc="0" normalizeH="0" baseline="0" noProof="0" dirty="0">
                <a:ln>
                  <a:noFill/>
                </a:ln>
                <a:solidFill>
                  <a:srgbClr val="2C2C2C"/>
                </a:solidFill>
                <a:effectLst/>
                <a:uLnTx/>
                <a:uFillTx/>
                <a:latin typeface="Times New Roman" panose="02020603050405020304" pitchFamily="18" charset="0"/>
                <a:cs typeface="Arial"/>
              </a:rPr>
              <a:t>…</a:t>
            </a:r>
          </a:p>
        </p:txBody>
      </p:sp>
      <p:sp>
        <p:nvSpPr>
          <p:cNvPr id="27" name="Rectangle 26">
            <a:extLst>
              <a:ext uri="{FF2B5EF4-FFF2-40B4-BE49-F238E27FC236}">
                <a16:creationId xmlns:a16="http://schemas.microsoft.com/office/drawing/2014/main" id="{7F1093D4-1753-43B0-975D-7EC4F127E072}"/>
              </a:ext>
            </a:extLst>
          </p:cNvPr>
          <p:cNvSpPr/>
          <p:nvPr/>
        </p:nvSpPr>
        <p:spPr>
          <a:xfrm>
            <a:off x="0" y="32890"/>
            <a:ext cx="5760720" cy="369332"/>
          </a:xfrm>
          <a:prstGeom prst="rect">
            <a:avLst/>
          </a:prstGeom>
        </p:spPr>
        <p:txBody>
          <a:bodyPr wrap="square">
            <a:spAutoFit/>
          </a:bodyPr>
          <a:lstStyle/>
          <a:p>
            <a:r>
              <a:rPr lang="en-US" b="1" dirty="0">
                <a:solidFill>
                  <a:srgbClr val="FF0000"/>
                </a:solidFill>
                <a:highlight>
                  <a:srgbClr val="FFFF00"/>
                </a:highlight>
              </a:rPr>
              <a:t>Play slideshow to see animations</a:t>
            </a:r>
            <a:endParaRPr lang="en-US" dirty="0"/>
          </a:p>
        </p:txBody>
      </p:sp>
    </p:spTree>
    <p:extLst>
      <p:ext uri="{BB962C8B-B14F-4D97-AF65-F5344CB8AC3E}">
        <p14:creationId xmlns:p14="http://schemas.microsoft.com/office/powerpoint/2010/main" val="210404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5bc886267c99dd452755412201d1423ac3047c6"/>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1"/>
  <p:tag name="ISPRING_SLIDE_ID" val="{884A9AF1-23FE-44B7-849C-634E395F695B}"/>
</p:tagLst>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_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15597</TotalTime>
  <Words>3433</Words>
  <Application>Microsoft Office PowerPoint</Application>
  <PresentationFormat>On-screen Show (4:3)</PresentationFormat>
  <Paragraphs>406</Paragraphs>
  <Slides>37</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Ciscolight</vt:lpstr>
      <vt:lpstr>CiscoSansTTLight</vt:lpstr>
      <vt:lpstr>Arial</vt:lpstr>
      <vt:lpstr>Calibri</vt:lpstr>
      <vt:lpstr>Courier New</vt:lpstr>
      <vt:lpstr>Times New Roman</vt:lpstr>
      <vt:lpstr>Verdana</vt:lpstr>
      <vt:lpstr>Wingdings</vt:lpstr>
      <vt:lpstr>NetAcad_White_PPT_Template 05Oct12</vt:lpstr>
      <vt:lpstr>1_NetAcad_White_PPT_Template 05Oct12</vt:lpstr>
      <vt:lpstr>2_NetAcad_White_PPT_Template 05Oct12</vt:lpstr>
      <vt:lpstr>INFT 1012 Network Fundamentals</vt:lpstr>
      <vt:lpstr>Outline</vt:lpstr>
      <vt:lpstr>Readings</vt:lpstr>
      <vt:lpstr>What is subnetting?</vt:lpstr>
      <vt:lpstr>What is subnetting? </vt:lpstr>
      <vt:lpstr>What is subnetting?</vt:lpstr>
      <vt:lpstr>Why subnetting? – To Contain Broadcast Traffic</vt:lpstr>
      <vt:lpstr>Why Subnetting? – To help Network Management</vt:lpstr>
      <vt:lpstr>Is this the right way of subnetting?</vt:lpstr>
      <vt:lpstr>Is this the right way of subnetting?</vt:lpstr>
      <vt:lpstr>Is this the right way of subnetting?</vt:lpstr>
      <vt:lpstr>Is this the right way of subnetting?</vt:lpstr>
      <vt:lpstr>Creating Equal-Sized Subnets</vt:lpstr>
      <vt:lpstr>Creating Equal-Sized Subnets</vt:lpstr>
      <vt:lpstr>Subnetting a network into  2 equal-sized Subnets</vt:lpstr>
      <vt:lpstr>Creating 2 Equal-Sized Subnets</vt:lpstr>
      <vt:lpstr>Creating 2 Equal-Sized Subnets</vt:lpstr>
      <vt:lpstr>Creating 4 Equal-Sized Subnets</vt:lpstr>
      <vt:lpstr>Creating 4 Equal-Sized Subnets</vt:lpstr>
      <vt:lpstr>Creating 4 Equal-Sized Subnets</vt:lpstr>
      <vt:lpstr>Creating 8 Equal-Sized Subnets</vt:lpstr>
      <vt:lpstr>Creating 8 Equal-Sized Subnets</vt:lpstr>
      <vt:lpstr>Creating Equal-Sized Subnets</vt:lpstr>
      <vt:lpstr>Creating Equal-Sized Subnets - Summary</vt:lpstr>
      <vt:lpstr>Creating Equal-Sized Subnets - Summary</vt:lpstr>
      <vt:lpstr>Creating 100 Subnets ?</vt:lpstr>
      <vt:lpstr>Creating 100 Subnets with a /16 Base Network</vt:lpstr>
      <vt:lpstr>Creating 100 Subnets with a /16 Base Network</vt:lpstr>
      <vt:lpstr>Subnetting to Meet Requirements</vt:lpstr>
      <vt:lpstr>Subnetting to Meet Requirements</vt:lpstr>
      <vt:lpstr>Subnetting to Meet Requirements</vt:lpstr>
      <vt:lpstr>Traditional Subnetting Wastes Addresses</vt:lpstr>
      <vt:lpstr>Variable Length Subnet Masks (VLSMs)</vt:lpstr>
      <vt:lpstr>VLSM - Example</vt:lpstr>
      <vt:lpstr>VLSM – Example (continued)</vt:lpstr>
      <vt:lpstr>Network Address Planning</vt:lpstr>
      <vt:lpstr>Assigning Addresses to Devices</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Lin Liu</cp:lastModifiedBy>
  <cp:revision>658</cp:revision>
  <dcterms:created xsi:type="dcterms:W3CDTF">2012-10-09T16:58:47Z</dcterms:created>
  <dcterms:modified xsi:type="dcterms:W3CDTF">2020-05-18T02:29:42Z</dcterms:modified>
</cp:coreProperties>
</file>